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Raleway"/>
      <p:regular r:id="rId38"/>
      <p:bold r:id="rId39"/>
      <p:italic r:id="rId40"/>
      <p:boldItalic r:id="rId41"/>
    </p:embeddedFont>
    <p:embeddedFont>
      <p:font typeface="Merriweather"/>
      <p:regular r:id="rId42"/>
      <p:bold r:id="rId43"/>
      <p:italic r:id="rId44"/>
      <p:boldItalic r:id="rId45"/>
    </p:embeddedFont>
    <p:embeddedFont>
      <p:font typeface="Source Sans Pr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D99E65-CC9C-497E-80AA-4041AF8378E2}">
  <a:tblStyle styleId="{32D99E65-CC9C-497E-80AA-4041AF8378E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12E5EDF-BDC0-4950-8D56-C31A42A302C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Merriweather-regular.fntdata"/><Relationship Id="rId41" Type="http://schemas.openxmlformats.org/officeDocument/2006/relationships/font" Target="fonts/Raleway-boldItalic.fntdata"/><Relationship Id="rId44" Type="http://schemas.openxmlformats.org/officeDocument/2006/relationships/font" Target="fonts/Merriweather-italic.fntdata"/><Relationship Id="rId43" Type="http://schemas.openxmlformats.org/officeDocument/2006/relationships/font" Target="fonts/Merriweather-bold.fntdata"/><Relationship Id="rId46" Type="http://schemas.openxmlformats.org/officeDocument/2006/relationships/font" Target="fonts/SourceSansPro-regular.fntdata"/><Relationship Id="rId45" Type="http://schemas.openxmlformats.org/officeDocument/2006/relationships/font" Target="fonts/Merriweather-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SourceSansPro-italic.fntdata"/><Relationship Id="rId47" Type="http://schemas.openxmlformats.org/officeDocument/2006/relationships/font" Target="fonts/SourceSansPro-bold.fntdata"/><Relationship Id="rId49" Type="http://schemas.openxmlformats.org/officeDocument/2006/relationships/font" Target="fonts/SourceSansPr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428dd3994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gd428dd3994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05be34641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05be34641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05be34641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05be34641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05be34641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05be34641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05be34641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05be34641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adb57a1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adb57a1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adb57a11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adb57a11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ade58ab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ade58ab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428dd39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428dd39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428dd399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428dd399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428dd3994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428dd3994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428dd3994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16" name="Google Shape;116;gd428dd3994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428dd399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428dd399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428dd399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428dd399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428dd3994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428dd399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05be34641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05be34641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05be34641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05be34641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05be34641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05be34641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05be34641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05be34641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428dd399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428dd399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05be34641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05be34641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428dd3994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283" name="Google Shape;283;gd428dd3994_0_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e8ddabc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e8ddabc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05be34641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05be34641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05be3464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05be3464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428dd399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428dd399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05be3464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05be3464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05be3464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05be3464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e8ddabc0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e8ddabc0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e8ddabc0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e8ddabc0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 name="Google Shape;56;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7" name="Google Shape;57;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 name="Google Shape;66;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5"/>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68" name="Shape 68"/>
        <p:cNvGrpSpPr/>
        <p:nvPr/>
      </p:nvGrpSpPr>
      <p:grpSpPr>
        <a:xfrm>
          <a:off x="0" y="0"/>
          <a:ext cx="0" cy="0"/>
          <a:chOff x="0" y="0"/>
          <a:chExt cx="0" cy="0"/>
        </a:xfrm>
      </p:grpSpPr>
      <p:sp>
        <p:nvSpPr>
          <p:cNvPr id="69" name="Google Shape;69;p16"/>
          <p:cNvSpPr txBox="1"/>
          <p:nvPr>
            <p:ph type="title"/>
          </p:nvPr>
        </p:nvSpPr>
        <p:spPr>
          <a:xfrm>
            <a:off x="685331" y="463888"/>
            <a:ext cx="7773300" cy="11973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 name="Google Shape;70;p16"/>
          <p:cNvSpPr txBox="1"/>
          <p:nvPr>
            <p:ph idx="1" type="body"/>
          </p:nvPr>
        </p:nvSpPr>
        <p:spPr>
          <a:xfrm>
            <a:off x="866216" y="1952625"/>
            <a:ext cx="6619200" cy="2562300"/>
          </a:xfrm>
          <a:prstGeom prst="rect">
            <a:avLst/>
          </a:prstGeom>
          <a:noFill/>
          <a:ln>
            <a:noFill/>
          </a:ln>
        </p:spPr>
        <p:txBody>
          <a:bodyPr anchorCtr="0" anchor="t" bIns="34275" lIns="68575" spcFirstLastPara="1" rIns="68575" wrap="square" tIns="34275">
            <a:normAutofit/>
          </a:bodyPr>
          <a:lstStyle>
            <a:lvl1pPr indent="-317500" lvl="0" marL="457200" rtl="0" algn="l">
              <a:lnSpc>
                <a:spcPct val="120000"/>
              </a:lnSpc>
              <a:spcBef>
                <a:spcPts val="800"/>
              </a:spcBef>
              <a:spcAft>
                <a:spcPts val="0"/>
              </a:spcAft>
              <a:buSzPts val="1400"/>
              <a:buChar char="•"/>
              <a:defRPr/>
            </a:lvl1pPr>
            <a:lvl2pPr indent="-317500" lvl="1" marL="914400" rtl="0" algn="l">
              <a:lnSpc>
                <a:spcPct val="120000"/>
              </a:lnSpc>
              <a:spcBef>
                <a:spcPts val="400"/>
              </a:spcBef>
              <a:spcAft>
                <a:spcPts val="0"/>
              </a:spcAft>
              <a:buSzPts val="1400"/>
              <a:buChar char="•"/>
              <a:defRPr/>
            </a:lvl2pPr>
            <a:lvl3pPr indent="-317500" lvl="2" marL="1371600" rtl="0" algn="l">
              <a:lnSpc>
                <a:spcPct val="120000"/>
              </a:lnSpc>
              <a:spcBef>
                <a:spcPts val="400"/>
              </a:spcBef>
              <a:spcAft>
                <a:spcPts val="0"/>
              </a:spcAft>
              <a:buSzPts val="1400"/>
              <a:buChar char="•"/>
              <a:defRPr/>
            </a:lvl3pPr>
            <a:lvl4pPr indent="-317500" lvl="3" marL="1828800" rtl="0" algn="l">
              <a:lnSpc>
                <a:spcPct val="120000"/>
              </a:lnSpc>
              <a:spcBef>
                <a:spcPts val="400"/>
              </a:spcBef>
              <a:spcAft>
                <a:spcPts val="0"/>
              </a:spcAft>
              <a:buSzPts val="1400"/>
              <a:buChar char="•"/>
              <a:defRPr/>
            </a:lvl4pPr>
            <a:lvl5pPr indent="-317500" lvl="4" marL="2286000" rtl="0" algn="l">
              <a:lnSpc>
                <a:spcPct val="120000"/>
              </a:lnSpc>
              <a:spcBef>
                <a:spcPts val="400"/>
              </a:spcBef>
              <a:spcAft>
                <a:spcPts val="0"/>
              </a:spcAft>
              <a:buSzPts val="1400"/>
              <a:buChar char="•"/>
              <a:defRPr/>
            </a:lvl5pPr>
            <a:lvl6pPr indent="-317500" lvl="5" marL="2743200" rtl="0" algn="l">
              <a:lnSpc>
                <a:spcPct val="120000"/>
              </a:lnSpc>
              <a:spcBef>
                <a:spcPts val="400"/>
              </a:spcBef>
              <a:spcAft>
                <a:spcPts val="0"/>
              </a:spcAft>
              <a:buSzPts val="1400"/>
              <a:buChar char="•"/>
              <a:defRPr/>
            </a:lvl6pPr>
            <a:lvl7pPr indent="-317500" lvl="6" marL="3200400" rtl="0" algn="l">
              <a:lnSpc>
                <a:spcPct val="120000"/>
              </a:lnSpc>
              <a:spcBef>
                <a:spcPts val="400"/>
              </a:spcBef>
              <a:spcAft>
                <a:spcPts val="0"/>
              </a:spcAft>
              <a:buSzPts val="1400"/>
              <a:buChar char="•"/>
              <a:defRPr/>
            </a:lvl7pPr>
            <a:lvl8pPr indent="-317500" lvl="7" marL="3657600" rtl="0" algn="l">
              <a:lnSpc>
                <a:spcPct val="120000"/>
              </a:lnSpc>
              <a:spcBef>
                <a:spcPts val="400"/>
              </a:spcBef>
              <a:spcAft>
                <a:spcPts val="0"/>
              </a:spcAft>
              <a:buSzPts val="1400"/>
              <a:buChar char="•"/>
              <a:defRPr/>
            </a:lvl8pPr>
            <a:lvl9pPr indent="-317500" lvl="8" marL="4114800" rtl="0" algn="l">
              <a:lnSpc>
                <a:spcPct val="120000"/>
              </a:lnSpc>
              <a:spcBef>
                <a:spcPts val="400"/>
              </a:spcBef>
              <a:spcAft>
                <a:spcPts val="0"/>
              </a:spcAft>
              <a:buSzPts val="1400"/>
              <a:buChar char="•"/>
              <a:defRPr/>
            </a:lvl9pPr>
          </a:lstStyle>
          <a:p/>
        </p:txBody>
      </p:sp>
      <p:sp>
        <p:nvSpPr>
          <p:cNvPr id="71" name="Google Shape;71;p16"/>
          <p:cNvSpPr txBox="1"/>
          <p:nvPr>
            <p:ph idx="10" type="dt"/>
          </p:nvPr>
        </p:nvSpPr>
        <p:spPr>
          <a:xfrm>
            <a:off x="5759053" y="4412456"/>
            <a:ext cx="20574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2" name="Google Shape;72;p16"/>
          <p:cNvSpPr txBox="1"/>
          <p:nvPr>
            <p:ph idx="11" type="ftr"/>
          </p:nvPr>
        </p:nvSpPr>
        <p:spPr>
          <a:xfrm>
            <a:off x="685331" y="4412456"/>
            <a:ext cx="50046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3" name="Google Shape;73;p16"/>
          <p:cNvSpPr txBox="1"/>
          <p:nvPr>
            <p:ph idx="12" type="sldNum"/>
          </p:nvPr>
        </p:nvSpPr>
        <p:spPr>
          <a:xfrm>
            <a:off x="7885508" y="4412456"/>
            <a:ext cx="573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 name="Google Shape;76;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7" name="Google Shape;77;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8" name="Google Shape;78;p17"/>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1" name="Google Shape;81;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2" name="Google Shape;82;p18"/>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5" name="Google Shape;85;p19"/>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 name="Google Shape;88;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9" name="Google Shape;89;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91" name="Google Shape;91;p20"/>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4" name="Google Shape;94;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5" name="Google Shape;95;p21"/>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6" name="Shape 96"/>
        <p:cNvGrpSpPr/>
        <p:nvPr/>
      </p:nvGrpSpPr>
      <p:grpSpPr>
        <a:xfrm>
          <a:off x="0" y="0"/>
          <a:ext cx="0" cy="0"/>
          <a:chOff x="0" y="0"/>
          <a:chExt cx="0" cy="0"/>
        </a:xfrm>
      </p:grpSpPr>
      <p:pic>
        <p:nvPicPr>
          <p:cNvPr descr="Droplets-HD-Content-R1d.png" id="97" name="Google Shape;97;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8" name="Google Shape;98;p22"/>
          <p:cNvSpPr txBox="1"/>
          <p:nvPr>
            <p:ph type="title"/>
          </p:nvPr>
        </p:nvSpPr>
        <p:spPr>
          <a:xfrm>
            <a:off x="685331" y="463888"/>
            <a:ext cx="7773300" cy="11973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9" name="Google Shape;99;p22"/>
          <p:cNvSpPr txBox="1"/>
          <p:nvPr>
            <p:ph idx="1" type="body"/>
          </p:nvPr>
        </p:nvSpPr>
        <p:spPr>
          <a:xfrm>
            <a:off x="685331" y="1775319"/>
            <a:ext cx="7773000" cy="2568300"/>
          </a:xfrm>
          <a:prstGeom prst="rect">
            <a:avLst/>
          </a:prstGeom>
          <a:noFill/>
          <a:ln>
            <a:noFill/>
          </a:ln>
        </p:spPr>
        <p:txBody>
          <a:bodyPr anchorCtr="0" anchor="t" bIns="34275" lIns="68575" spcFirstLastPara="1" rIns="68575" wrap="square" tIns="34275">
            <a:normAutofit/>
          </a:bodyPr>
          <a:lstStyle>
            <a:lvl1pPr indent="-317500" lvl="0" marL="457200" rtl="0" algn="l">
              <a:lnSpc>
                <a:spcPct val="120000"/>
              </a:lnSpc>
              <a:spcBef>
                <a:spcPts val="800"/>
              </a:spcBef>
              <a:spcAft>
                <a:spcPts val="0"/>
              </a:spcAft>
              <a:buSzPts val="1400"/>
              <a:buChar char="•"/>
              <a:defRPr/>
            </a:lvl1pPr>
            <a:lvl2pPr indent="-317500" lvl="1" marL="914400" rtl="0" algn="l">
              <a:lnSpc>
                <a:spcPct val="120000"/>
              </a:lnSpc>
              <a:spcBef>
                <a:spcPts val="400"/>
              </a:spcBef>
              <a:spcAft>
                <a:spcPts val="0"/>
              </a:spcAft>
              <a:buSzPts val="1400"/>
              <a:buChar char="•"/>
              <a:defRPr/>
            </a:lvl2pPr>
            <a:lvl3pPr indent="-317500" lvl="2" marL="1371600" rtl="0" algn="l">
              <a:lnSpc>
                <a:spcPct val="120000"/>
              </a:lnSpc>
              <a:spcBef>
                <a:spcPts val="400"/>
              </a:spcBef>
              <a:spcAft>
                <a:spcPts val="0"/>
              </a:spcAft>
              <a:buSzPts val="1400"/>
              <a:buChar char="•"/>
              <a:defRPr/>
            </a:lvl3pPr>
            <a:lvl4pPr indent="-317500" lvl="3" marL="1828800" rtl="0" algn="l">
              <a:lnSpc>
                <a:spcPct val="120000"/>
              </a:lnSpc>
              <a:spcBef>
                <a:spcPts val="400"/>
              </a:spcBef>
              <a:spcAft>
                <a:spcPts val="0"/>
              </a:spcAft>
              <a:buSzPts val="1400"/>
              <a:buChar char="•"/>
              <a:defRPr/>
            </a:lvl4pPr>
            <a:lvl5pPr indent="-317500" lvl="4" marL="2286000" rtl="0" algn="l">
              <a:lnSpc>
                <a:spcPct val="120000"/>
              </a:lnSpc>
              <a:spcBef>
                <a:spcPts val="400"/>
              </a:spcBef>
              <a:spcAft>
                <a:spcPts val="0"/>
              </a:spcAft>
              <a:buSzPts val="1400"/>
              <a:buChar char="•"/>
              <a:defRPr/>
            </a:lvl5pPr>
            <a:lvl6pPr indent="-317500" lvl="5" marL="2743200" rtl="0" algn="l">
              <a:lnSpc>
                <a:spcPct val="120000"/>
              </a:lnSpc>
              <a:spcBef>
                <a:spcPts val="400"/>
              </a:spcBef>
              <a:spcAft>
                <a:spcPts val="0"/>
              </a:spcAft>
              <a:buSzPts val="1400"/>
              <a:buChar char="•"/>
              <a:defRPr/>
            </a:lvl6pPr>
            <a:lvl7pPr indent="-317500" lvl="6" marL="3200400" rtl="0" algn="l">
              <a:lnSpc>
                <a:spcPct val="120000"/>
              </a:lnSpc>
              <a:spcBef>
                <a:spcPts val="400"/>
              </a:spcBef>
              <a:spcAft>
                <a:spcPts val="0"/>
              </a:spcAft>
              <a:buSzPts val="1400"/>
              <a:buChar char="•"/>
              <a:defRPr/>
            </a:lvl7pPr>
            <a:lvl8pPr indent="-317500" lvl="7" marL="3657600" rtl="0" algn="l">
              <a:lnSpc>
                <a:spcPct val="120000"/>
              </a:lnSpc>
              <a:spcBef>
                <a:spcPts val="400"/>
              </a:spcBef>
              <a:spcAft>
                <a:spcPts val="0"/>
              </a:spcAft>
              <a:buSzPts val="1400"/>
              <a:buChar char="•"/>
              <a:defRPr/>
            </a:lvl8pPr>
            <a:lvl9pPr indent="-317500" lvl="8" marL="4114800" rtl="0" algn="l">
              <a:lnSpc>
                <a:spcPct val="120000"/>
              </a:lnSpc>
              <a:spcBef>
                <a:spcPts val="400"/>
              </a:spcBef>
              <a:spcAft>
                <a:spcPts val="0"/>
              </a:spcAft>
              <a:buSzPts val="1400"/>
              <a:buChar char="•"/>
              <a:defRPr/>
            </a:lvl9pPr>
          </a:lstStyle>
          <a:p/>
        </p:txBody>
      </p:sp>
      <p:sp>
        <p:nvSpPr>
          <p:cNvPr id="100" name="Google Shape;100;p22"/>
          <p:cNvSpPr txBox="1"/>
          <p:nvPr>
            <p:ph idx="10" type="dt"/>
          </p:nvPr>
        </p:nvSpPr>
        <p:spPr>
          <a:xfrm>
            <a:off x="5759053" y="4412456"/>
            <a:ext cx="20574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1" name="Google Shape;101;p22"/>
          <p:cNvSpPr txBox="1"/>
          <p:nvPr>
            <p:ph idx="11" type="ftr"/>
          </p:nvPr>
        </p:nvSpPr>
        <p:spPr>
          <a:xfrm>
            <a:off x="685331" y="4412456"/>
            <a:ext cx="50046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2" name="Google Shape;102;p22"/>
          <p:cNvSpPr txBox="1"/>
          <p:nvPr>
            <p:ph idx="12" type="sldNum"/>
          </p:nvPr>
        </p:nvSpPr>
        <p:spPr>
          <a:xfrm>
            <a:off x="7885508" y="4412456"/>
            <a:ext cx="5730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chemeClr val="dk1"/>
              </a:buClr>
              <a:buSzPts val="800"/>
              <a:buFont typeface="Twentieth Century"/>
              <a:buNone/>
              <a:defRPr b="0" i="0" sz="8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 name="Google Shape;6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3" name="Google Shape;63;p14"/>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ieeexplore.ieee.org/document/7016225" TargetMode="External"/><Relationship Id="rId4" Type="http://schemas.openxmlformats.org/officeDocument/2006/relationships/hyperlink" Target="https://www.youtube.com/watch?v=HvoOqcjoUv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3"/>
          <p:cNvSpPr txBox="1"/>
          <p:nvPr>
            <p:ph idx="1" type="subTitle"/>
          </p:nvPr>
        </p:nvSpPr>
        <p:spPr>
          <a:xfrm>
            <a:off x="2535382" y="2735195"/>
            <a:ext cx="4217100" cy="1651500"/>
          </a:xfrm>
          <a:prstGeom prst="rect">
            <a:avLst/>
          </a:prstGeom>
          <a:noFill/>
          <a:ln>
            <a:noFill/>
          </a:ln>
        </p:spPr>
        <p:txBody>
          <a:bodyPr anchorCtr="0" anchor="t" bIns="34275" lIns="68575" spcFirstLastPara="1" rIns="68575" wrap="square" tIns="34275">
            <a:normAutofit fontScale="55000" lnSpcReduction="20000"/>
          </a:bodyPr>
          <a:lstStyle/>
          <a:p>
            <a:pPr indent="0" lvl="0" marL="0" rtl="0" algn="l">
              <a:lnSpc>
                <a:spcPct val="90000"/>
              </a:lnSpc>
              <a:spcBef>
                <a:spcPts val="0"/>
              </a:spcBef>
              <a:spcAft>
                <a:spcPts val="0"/>
              </a:spcAft>
              <a:buClr>
                <a:schemeClr val="dk1"/>
              </a:buClr>
              <a:buSzPct val="55172"/>
              <a:buNone/>
            </a:pPr>
            <a:r>
              <a:rPr b="1" lang="en" sz="2900">
                <a:latin typeface="Times New Roman"/>
                <a:ea typeface="Times New Roman"/>
                <a:cs typeface="Times New Roman"/>
                <a:sym typeface="Times New Roman"/>
              </a:rPr>
              <a:t>     </a:t>
            </a:r>
            <a:r>
              <a:rPr b="1" lang="en" sz="2900">
                <a:latin typeface="Times New Roman"/>
                <a:ea typeface="Times New Roman"/>
                <a:cs typeface="Times New Roman"/>
                <a:sym typeface="Times New Roman"/>
              </a:rPr>
              <a:t>Students Name and Exam Seat Number:</a:t>
            </a:r>
            <a:endParaRPr b="1" sz="2900">
              <a:latin typeface="Times New Roman"/>
              <a:ea typeface="Times New Roman"/>
              <a:cs typeface="Times New Roman"/>
              <a:sym typeface="Times New Roman"/>
            </a:endParaRPr>
          </a:p>
          <a:p>
            <a:pPr indent="0" lvl="0" marL="0" rtl="0" algn="ctr">
              <a:lnSpc>
                <a:spcPct val="90000"/>
              </a:lnSpc>
              <a:spcBef>
                <a:spcPts val="800"/>
              </a:spcBef>
              <a:spcAft>
                <a:spcPts val="0"/>
              </a:spcAft>
              <a:buClr>
                <a:schemeClr val="dk1"/>
              </a:buClr>
              <a:buSzPct val="64285"/>
              <a:buNone/>
            </a:pPr>
            <a:r>
              <a:rPr lang="en">
                <a:latin typeface="Times New Roman"/>
                <a:ea typeface="Times New Roman"/>
                <a:cs typeface="Times New Roman"/>
                <a:sym typeface="Times New Roman"/>
              </a:rPr>
              <a:t>Kshitija Vinod Lade </a:t>
            </a:r>
            <a:r>
              <a:rPr lang="en">
                <a:latin typeface="Times New Roman"/>
                <a:ea typeface="Times New Roman"/>
                <a:cs typeface="Times New Roman"/>
                <a:sym typeface="Times New Roman"/>
              </a:rPr>
              <a:t>(S204016)</a:t>
            </a:r>
            <a:endParaRPr/>
          </a:p>
          <a:p>
            <a:pPr indent="0" lvl="0" marL="0" rtl="0" algn="ctr">
              <a:lnSpc>
                <a:spcPct val="90000"/>
              </a:lnSpc>
              <a:spcBef>
                <a:spcPts val="800"/>
              </a:spcBef>
              <a:spcAft>
                <a:spcPts val="0"/>
              </a:spcAft>
              <a:buClr>
                <a:schemeClr val="dk1"/>
              </a:buClr>
              <a:buSzPct val="64285"/>
              <a:buNone/>
            </a:pPr>
            <a:r>
              <a:rPr lang="en">
                <a:latin typeface="Times New Roman"/>
                <a:ea typeface="Times New Roman"/>
                <a:cs typeface="Times New Roman"/>
                <a:sym typeface="Times New Roman"/>
              </a:rPr>
              <a:t>Vaishnavi Ashok Jadhav</a:t>
            </a:r>
            <a:r>
              <a:rPr lang="en">
                <a:latin typeface="Times New Roman"/>
                <a:ea typeface="Times New Roman"/>
                <a:cs typeface="Times New Roman"/>
                <a:sym typeface="Times New Roman"/>
              </a:rPr>
              <a:t> (S204052)</a:t>
            </a:r>
            <a:endParaRPr>
              <a:latin typeface="Times New Roman"/>
              <a:ea typeface="Times New Roman"/>
              <a:cs typeface="Times New Roman"/>
              <a:sym typeface="Times New Roman"/>
            </a:endParaRPr>
          </a:p>
          <a:p>
            <a:pPr indent="0" lvl="0" marL="0" rtl="0" algn="ctr">
              <a:lnSpc>
                <a:spcPct val="90000"/>
              </a:lnSpc>
              <a:spcBef>
                <a:spcPts val="800"/>
              </a:spcBef>
              <a:spcAft>
                <a:spcPts val="0"/>
              </a:spcAft>
              <a:buClr>
                <a:schemeClr val="dk1"/>
              </a:buClr>
              <a:buSzPct val="64285"/>
              <a:buNone/>
            </a:pPr>
            <a:r>
              <a:rPr lang="en">
                <a:latin typeface="Times New Roman"/>
                <a:ea typeface="Times New Roman"/>
                <a:cs typeface="Times New Roman"/>
                <a:sym typeface="Times New Roman"/>
              </a:rPr>
              <a:t>Pratiksha Pradip Rale (S204014)</a:t>
            </a:r>
            <a:endParaRPr>
              <a:latin typeface="Times New Roman"/>
              <a:ea typeface="Times New Roman"/>
              <a:cs typeface="Times New Roman"/>
              <a:sym typeface="Times New Roman"/>
            </a:endParaRPr>
          </a:p>
          <a:p>
            <a:pPr indent="0" lvl="0" marL="0" rtl="0" algn="ctr">
              <a:lnSpc>
                <a:spcPct val="90000"/>
              </a:lnSpc>
              <a:spcBef>
                <a:spcPts val="800"/>
              </a:spcBef>
              <a:spcAft>
                <a:spcPts val="0"/>
              </a:spcAft>
              <a:buClr>
                <a:schemeClr val="dk1"/>
              </a:buClr>
              <a:buSzPct val="64285"/>
              <a:buNone/>
            </a:pPr>
            <a:r>
              <a:t/>
            </a:r>
            <a:endParaRPr>
              <a:latin typeface="Times New Roman"/>
              <a:ea typeface="Times New Roman"/>
              <a:cs typeface="Times New Roman"/>
              <a:sym typeface="Times New Roman"/>
            </a:endParaRPr>
          </a:p>
          <a:p>
            <a:pPr indent="0" lvl="0" marL="0" rtl="0" algn="ctr">
              <a:lnSpc>
                <a:spcPct val="90000"/>
              </a:lnSpc>
              <a:spcBef>
                <a:spcPts val="800"/>
              </a:spcBef>
              <a:spcAft>
                <a:spcPts val="0"/>
              </a:spcAft>
              <a:buClr>
                <a:schemeClr val="dk1"/>
              </a:buClr>
              <a:buSzPct val="64285"/>
              <a:buNone/>
            </a:pPr>
            <a:r>
              <a:t/>
            </a:r>
            <a:endParaRPr>
              <a:latin typeface="Times New Roman"/>
              <a:ea typeface="Times New Roman"/>
              <a:cs typeface="Times New Roman"/>
              <a:sym typeface="Times New Roman"/>
            </a:endParaRPr>
          </a:p>
        </p:txBody>
      </p:sp>
      <p:sp>
        <p:nvSpPr>
          <p:cNvPr id="108" name="Google Shape;108;p23"/>
          <p:cNvSpPr txBox="1"/>
          <p:nvPr/>
        </p:nvSpPr>
        <p:spPr>
          <a:xfrm>
            <a:off x="527614" y="1479730"/>
            <a:ext cx="8055600" cy="438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sng" cap="none" strike="noStrike">
                <a:solidFill>
                  <a:schemeClr val="dk1"/>
                </a:solidFill>
                <a:latin typeface="Times New Roman"/>
                <a:ea typeface="Times New Roman"/>
                <a:cs typeface="Times New Roman"/>
                <a:sym typeface="Times New Roman"/>
              </a:rPr>
              <a:t>Presentation for Rapid Prototyping-Civil Project </a:t>
            </a:r>
            <a:endParaRPr b="0" i="0" sz="2400" u="sng" cap="none" strike="noStrike">
              <a:solidFill>
                <a:schemeClr val="dk1"/>
              </a:solidFill>
              <a:latin typeface="Calibri"/>
              <a:ea typeface="Calibri"/>
              <a:cs typeface="Calibri"/>
              <a:sym typeface="Calibri"/>
            </a:endParaRPr>
          </a:p>
        </p:txBody>
      </p:sp>
      <p:pic>
        <p:nvPicPr>
          <p:cNvPr descr="Image result for mit academy of engineering logo" id="109" name="Google Shape;109;p23"/>
          <p:cNvPicPr preferRelativeResize="0"/>
          <p:nvPr/>
        </p:nvPicPr>
        <p:blipFill rotWithShape="1">
          <a:blip r:embed="rId3">
            <a:alphaModFix/>
          </a:blip>
          <a:srcRect b="0" l="0" r="0" t="0"/>
          <a:stretch/>
        </p:blipFill>
        <p:spPr>
          <a:xfrm>
            <a:off x="2870537" y="150424"/>
            <a:ext cx="3686175" cy="692944"/>
          </a:xfrm>
          <a:prstGeom prst="rect">
            <a:avLst/>
          </a:prstGeom>
          <a:noFill/>
          <a:ln>
            <a:noFill/>
          </a:ln>
        </p:spPr>
      </p:pic>
      <p:sp>
        <p:nvSpPr>
          <p:cNvPr id="110" name="Google Shape;110;p23"/>
          <p:cNvSpPr txBox="1"/>
          <p:nvPr/>
        </p:nvSpPr>
        <p:spPr>
          <a:xfrm>
            <a:off x="0" y="997664"/>
            <a:ext cx="9144000" cy="392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2F5496"/>
                </a:solidFill>
                <a:latin typeface="Times New Roman"/>
                <a:ea typeface="Times New Roman"/>
                <a:cs typeface="Times New Roman"/>
                <a:sym typeface="Times New Roman"/>
              </a:rPr>
              <a:t>School of Computer Engineering and Technology</a:t>
            </a:r>
            <a:endParaRPr b="0" i="0" sz="1100" u="none" cap="none" strike="noStrike">
              <a:solidFill>
                <a:srgbClr val="000000"/>
              </a:solidFill>
              <a:latin typeface="Arial"/>
              <a:ea typeface="Arial"/>
              <a:cs typeface="Arial"/>
              <a:sym typeface="Arial"/>
            </a:endParaRPr>
          </a:p>
        </p:txBody>
      </p:sp>
      <p:sp>
        <p:nvSpPr>
          <p:cNvPr id="111" name="Google Shape;111;p23"/>
          <p:cNvSpPr txBox="1"/>
          <p:nvPr/>
        </p:nvSpPr>
        <p:spPr>
          <a:xfrm>
            <a:off x="197427" y="4104402"/>
            <a:ext cx="2805600" cy="8235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1800"/>
              <a:buFont typeface="Arial"/>
              <a:buNone/>
            </a:pPr>
            <a:r>
              <a:rPr b="1" i="0" lang="en" sz="2100" u="none" cap="none" strike="noStrike">
                <a:solidFill>
                  <a:schemeClr val="dk1"/>
                </a:solidFill>
                <a:latin typeface="Times New Roman"/>
                <a:ea typeface="Times New Roman"/>
                <a:cs typeface="Times New Roman"/>
                <a:sym typeface="Times New Roman"/>
              </a:rPr>
              <a:t>Guide:</a:t>
            </a:r>
            <a:endParaRPr b="1" i="0" sz="14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chemeClr val="dk1"/>
              </a:buClr>
              <a:buSzPts val="1800"/>
              <a:buFont typeface="Arial"/>
              <a:buNone/>
            </a:pPr>
            <a:r>
              <a:rPr b="0" i="0" lang="en" sz="1800" u="none" cap="none" strike="noStrike">
                <a:solidFill>
                  <a:schemeClr val="dk1"/>
                </a:solidFill>
                <a:latin typeface="Times New Roman"/>
                <a:ea typeface="Times New Roman"/>
                <a:cs typeface="Times New Roman"/>
                <a:sym typeface="Times New Roman"/>
              </a:rPr>
              <a:t>Mr. Nikhil V. Bhalerao</a:t>
            </a:r>
            <a:endParaRPr b="0" i="0" sz="1800" u="none" cap="none" strike="noStrike">
              <a:solidFill>
                <a:schemeClr val="dk1"/>
              </a:solidFill>
              <a:latin typeface="Times New Roman"/>
              <a:ea typeface="Times New Roman"/>
              <a:cs typeface="Times New Roman"/>
              <a:sym typeface="Times New Roman"/>
            </a:endParaRPr>
          </a:p>
        </p:txBody>
      </p:sp>
      <p:sp>
        <p:nvSpPr>
          <p:cNvPr id="112" name="Google Shape;112;p23"/>
          <p:cNvSpPr txBox="1"/>
          <p:nvPr/>
        </p:nvSpPr>
        <p:spPr>
          <a:xfrm>
            <a:off x="0" y="2057773"/>
            <a:ext cx="9144000" cy="423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b="1" lang="en" sz="2300">
                <a:solidFill>
                  <a:srgbClr val="C55A11"/>
                </a:solidFill>
                <a:latin typeface="Times New Roman"/>
                <a:ea typeface="Times New Roman"/>
                <a:cs typeface="Times New Roman"/>
                <a:sym typeface="Times New Roman"/>
              </a:rPr>
              <a:t>“Bamboo Garment Rack”</a:t>
            </a:r>
            <a:endParaRPr b="1" i="0" sz="2300" u="none" cap="none" strike="noStrike">
              <a:solidFill>
                <a:srgbClr val="C55A11"/>
              </a:solidFill>
              <a:latin typeface="Times New Roman"/>
              <a:ea typeface="Times New Roman"/>
              <a:cs typeface="Times New Roman"/>
              <a:sym typeface="Times New Roman"/>
            </a:endParaRPr>
          </a:p>
        </p:txBody>
      </p:sp>
      <p:sp>
        <p:nvSpPr>
          <p:cNvPr id="113" name="Google Shape;113;p23"/>
          <p:cNvSpPr txBox="1"/>
          <p:nvPr>
            <p:ph idx="12" type="sldNum"/>
          </p:nvPr>
        </p:nvSpPr>
        <p:spPr>
          <a:xfrm>
            <a:off x="8472458" y="4663216"/>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100"/>
              <a:buNone/>
            </a:pPr>
            <a:fld id="{00000000-1234-1234-1234-123412341234}" type="slidenum">
              <a:rPr lang="en" sz="1100"/>
              <a:t>‹#›</a:t>
            </a:fld>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sp>
        <p:nvSpPr>
          <p:cNvPr id="171" name="Google Shape;171;p32"/>
          <p:cNvSpPr txBox="1"/>
          <p:nvPr/>
        </p:nvSpPr>
        <p:spPr>
          <a:xfrm>
            <a:off x="578150" y="299050"/>
            <a:ext cx="68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p:txBody>
      </p:sp>
      <p:sp>
        <p:nvSpPr>
          <p:cNvPr id="172" name="Google Shape;172;p32"/>
          <p:cNvSpPr txBox="1"/>
          <p:nvPr/>
        </p:nvSpPr>
        <p:spPr>
          <a:xfrm>
            <a:off x="417650" y="732300"/>
            <a:ext cx="50439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2.</a:t>
            </a:r>
            <a:r>
              <a:rPr lang="en" sz="1600">
                <a:latin typeface="Times New Roman"/>
                <a:ea typeface="Times New Roman"/>
                <a:cs typeface="Times New Roman"/>
                <a:sym typeface="Times New Roman"/>
              </a:rPr>
              <a:t> </a:t>
            </a:r>
            <a:r>
              <a:rPr b="1" lang="en" sz="1600">
                <a:solidFill>
                  <a:srgbClr val="434343"/>
                </a:solidFill>
                <a:latin typeface="Times New Roman"/>
                <a:ea typeface="Times New Roman"/>
                <a:cs typeface="Times New Roman"/>
                <a:sym typeface="Times New Roman"/>
              </a:rPr>
              <a:t>Compression Strength Test:</a:t>
            </a:r>
            <a:endParaRPr b="1" sz="1600">
              <a:solidFill>
                <a:srgbClr val="434343"/>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rgbClr val="434343"/>
              </a:solidFill>
              <a:latin typeface="Calibri"/>
              <a:ea typeface="Calibri"/>
              <a:cs typeface="Calibri"/>
              <a:sym typeface="Calibri"/>
            </a:endParaRPr>
          </a:p>
          <a:p>
            <a:pPr indent="-323850" lvl="0" marL="457200" rtl="0" algn="l">
              <a:spcBef>
                <a:spcPts val="0"/>
              </a:spcBef>
              <a:spcAft>
                <a:spcPts val="0"/>
              </a:spcAft>
              <a:buClr>
                <a:srgbClr val="434343"/>
              </a:buClr>
              <a:buSzPts val="1500"/>
              <a:buFont typeface="Times New Roman"/>
              <a:buChar char="●"/>
            </a:pPr>
            <a:r>
              <a:rPr lang="en" sz="1500">
                <a:solidFill>
                  <a:srgbClr val="434343"/>
                </a:solidFill>
                <a:latin typeface="Times New Roman"/>
                <a:ea typeface="Times New Roman"/>
                <a:cs typeface="Times New Roman"/>
                <a:sym typeface="Times New Roman"/>
              </a:rPr>
              <a:t>The maximum compressive strength of bamboo is evaluated by testing the bamboo culms in a universal testing machine.</a:t>
            </a:r>
            <a:endParaRPr sz="1500">
              <a:solidFill>
                <a:srgbClr val="434343"/>
              </a:solidFill>
              <a:latin typeface="Times New Roman"/>
              <a:ea typeface="Times New Roman"/>
              <a:cs typeface="Times New Roman"/>
              <a:sym typeface="Times New Roman"/>
            </a:endParaRPr>
          </a:p>
          <a:p>
            <a:pPr indent="-323850" lvl="0" marL="457200" rtl="0" algn="l">
              <a:spcBef>
                <a:spcPts val="0"/>
              </a:spcBef>
              <a:spcAft>
                <a:spcPts val="0"/>
              </a:spcAft>
              <a:buClr>
                <a:srgbClr val="434343"/>
              </a:buClr>
              <a:buSzPts val="1500"/>
              <a:buFont typeface="Times New Roman"/>
              <a:buChar char="●"/>
            </a:pPr>
            <a:r>
              <a:rPr lang="en" sz="1500">
                <a:solidFill>
                  <a:srgbClr val="434343"/>
                </a:solidFill>
                <a:latin typeface="Times New Roman"/>
                <a:ea typeface="Times New Roman"/>
                <a:cs typeface="Times New Roman"/>
                <a:sym typeface="Times New Roman"/>
              </a:rPr>
              <a:t>It is used to check how much pressure the bamboo can hold.</a:t>
            </a:r>
            <a:endParaRPr sz="1500">
              <a:solidFill>
                <a:srgbClr val="434343"/>
              </a:solidFill>
              <a:latin typeface="Times New Roman"/>
              <a:ea typeface="Times New Roman"/>
              <a:cs typeface="Times New Roman"/>
              <a:sym typeface="Times New Roman"/>
            </a:endParaRPr>
          </a:p>
          <a:p>
            <a:pPr indent="-323850" lvl="0" marL="457200" rtl="0" algn="l">
              <a:spcBef>
                <a:spcPts val="0"/>
              </a:spcBef>
              <a:spcAft>
                <a:spcPts val="0"/>
              </a:spcAft>
              <a:buClr>
                <a:srgbClr val="434343"/>
              </a:buClr>
              <a:buSzPts val="1500"/>
              <a:buFont typeface="Times New Roman"/>
              <a:buChar char="●"/>
            </a:pPr>
            <a:r>
              <a:rPr lang="en" sz="1500">
                <a:solidFill>
                  <a:srgbClr val="434343"/>
                </a:solidFill>
                <a:latin typeface="Times New Roman"/>
                <a:ea typeface="Times New Roman"/>
                <a:cs typeface="Times New Roman"/>
                <a:sym typeface="Times New Roman"/>
              </a:rPr>
              <a:t>Based on this we can decide for which purpose we can use this bamboo.</a:t>
            </a:r>
            <a:endParaRPr sz="1500">
              <a:solidFill>
                <a:srgbClr val="434343"/>
              </a:solidFill>
              <a:latin typeface="Times New Roman"/>
              <a:ea typeface="Times New Roman"/>
              <a:cs typeface="Times New Roman"/>
              <a:sym typeface="Times New Roman"/>
            </a:endParaRPr>
          </a:p>
          <a:p>
            <a:pPr indent="-323850" lvl="0" marL="457200" rtl="0" algn="l">
              <a:spcBef>
                <a:spcPts val="0"/>
              </a:spcBef>
              <a:spcAft>
                <a:spcPts val="0"/>
              </a:spcAft>
              <a:buClr>
                <a:srgbClr val="434343"/>
              </a:buClr>
              <a:buSzPts val="1500"/>
              <a:buFont typeface="Times New Roman"/>
              <a:buChar char="●"/>
            </a:pPr>
            <a:r>
              <a:rPr lang="en" sz="1500">
                <a:solidFill>
                  <a:srgbClr val="434343"/>
                </a:solidFill>
                <a:latin typeface="Times New Roman"/>
                <a:ea typeface="Times New Roman"/>
                <a:cs typeface="Times New Roman"/>
                <a:sym typeface="Times New Roman"/>
              </a:rPr>
              <a:t>It can determine the failure of the bamboo specimen in a compression test which generally occurs either as the deformation of the surface having contact with plates or in the form of cracking.</a:t>
            </a:r>
            <a:endParaRPr sz="1500">
              <a:solidFill>
                <a:srgbClr val="434343"/>
              </a:solidFill>
              <a:latin typeface="Times New Roman"/>
              <a:ea typeface="Times New Roman"/>
              <a:cs typeface="Times New Roman"/>
              <a:sym typeface="Times New Roman"/>
            </a:endParaRPr>
          </a:p>
          <a:p>
            <a:pPr indent="-323850" lvl="0" marL="457200" rtl="0" algn="l">
              <a:spcBef>
                <a:spcPts val="0"/>
              </a:spcBef>
              <a:spcAft>
                <a:spcPts val="0"/>
              </a:spcAft>
              <a:buClr>
                <a:srgbClr val="434343"/>
              </a:buClr>
              <a:buSzPts val="1500"/>
              <a:buFont typeface="Times New Roman"/>
              <a:buChar char="●"/>
            </a:pPr>
            <a:r>
              <a:rPr lang="en" sz="1500">
                <a:solidFill>
                  <a:srgbClr val="434343"/>
                </a:solidFill>
                <a:latin typeface="Times New Roman"/>
                <a:ea typeface="Times New Roman"/>
                <a:cs typeface="Times New Roman"/>
                <a:sym typeface="Times New Roman"/>
              </a:rPr>
              <a:t>We can segregate the bamboo based on its compression strength.</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pic>
        <p:nvPicPr>
          <p:cNvPr id="173" name="Google Shape;173;p32"/>
          <p:cNvPicPr preferRelativeResize="0"/>
          <p:nvPr/>
        </p:nvPicPr>
        <p:blipFill>
          <a:blip r:embed="rId3">
            <a:alphaModFix/>
          </a:blip>
          <a:stretch>
            <a:fillRect/>
          </a:stretch>
        </p:blipFill>
        <p:spPr>
          <a:xfrm>
            <a:off x="5461550" y="1385925"/>
            <a:ext cx="3408975"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7" name="Shape 177"/>
        <p:cNvGrpSpPr/>
        <p:nvPr/>
      </p:nvGrpSpPr>
      <p:grpSpPr>
        <a:xfrm>
          <a:off x="0" y="0"/>
          <a:ext cx="0" cy="0"/>
          <a:chOff x="0" y="0"/>
          <a:chExt cx="0" cy="0"/>
        </a:xfrm>
      </p:grpSpPr>
      <p:sp>
        <p:nvSpPr>
          <p:cNvPr id="178" name="Google Shape;178;p33"/>
          <p:cNvSpPr txBox="1"/>
          <p:nvPr/>
        </p:nvSpPr>
        <p:spPr>
          <a:xfrm>
            <a:off x="521475" y="661000"/>
            <a:ext cx="43686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3</a:t>
            </a:r>
            <a:r>
              <a:rPr lang="en" sz="1600">
                <a:latin typeface="Times New Roman"/>
                <a:ea typeface="Times New Roman"/>
                <a:cs typeface="Times New Roman"/>
                <a:sym typeface="Times New Roman"/>
              </a:rPr>
              <a:t>. </a:t>
            </a:r>
            <a:r>
              <a:rPr b="1" lang="en" sz="1600">
                <a:solidFill>
                  <a:srgbClr val="434343"/>
                </a:solidFill>
                <a:latin typeface="Times New Roman"/>
                <a:ea typeface="Times New Roman"/>
                <a:cs typeface="Times New Roman"/>
                <a:sym typeface="Times New Roman"/>
              </a:rPr>
              <a:t>Joint Test</a:t>
            </a:r>
            <a:r>
              <a:rPr lang="en" sz="1600">
                <a:solidFill>
                  <a:srgbClr val="434343"/>
                </a:solidFill>
                <a:latin typeface="Times New Roman"/>
                <a:ea typeface="Times New Roman"/>
                <a:cs typeface="Times New Roman"/>
                <a:sym typeface="Times New Roman"/>
              </a:rPr>
              <a:t>:</a:t>
            </a:r>
            <a:endParaRPr sz="16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434343"/>
              </a:solidFill>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800">
                <a:solidFill>
                  <a:srgbClr val="434343"/>
                </a:solidFill>
                <a:latin typeface="Times New Roman"/>
                <a:ea typeface="Times New Roman"/>
                <a:cs typeface="Times New Roman"/>
                <a:sym typeface="Times New Roman"/>
              </a:rPr>
              <a:t>I</a:t>
            </a:r>
            <a:r>
              <a:rPr lang="en" sz="1600">
                <a:solidFill>
                  <a:srgbClr val="434343"/>
                </a:solidFill>
                <a:latin typeface="Times New Roman"/>
                <a:ea typeface="Times New Roman"/>
                <a:cs typeface="Times New Roman"/>
                <a:sym typeface="Times New Roman"/>
              </a:rPr>
              <a:t>t is used to check the strength of joints of bamboo by this test.</a:t>
            </a:r>
            <a:endParaRPr sz="1600">
              <a:solidFill>
                <a:srgbClr val="434343"/>
              </a:solidFill>
              <a:latin typeface="Times New Roman"/>
              <a:ea typeface="Times New Roman"/>
              <a:cs typeface="Times New Roman"/>
              <a:sym typeface="Times New Roman"/>
            </a:endParaRPr>
          </a:p>
          <a:p>
            <a:pPr indent="-330200" lvl="0" marL="457200" rtl="0" algn="l">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The theoretical strength and that obtained in experiments of filled bamboo joints were compared and the bamboo is selected for making furniture, etc.</a:t>
            </a:r>
            <a:endParaRPr sz="1600">
              <a:solidFill>
                <a:srgbClr val="434343"/>
              </a:solidFill>
              <a:latin typeface="Times New Roman"/>
              <a:ea typeface="Times New Roman"/>
              <a:cs typeface="Times New Roman"/>
              <a:sym typeface="Times New Roman"/>
            </a:endParaRPr>
          </a:p>
          <a:p>
            <a:pPr indent="-330200" lvl="0" marL="457200" rtl="0" algn="l">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Based on this we can decide for which purpose we can use this bamboo joint.</a:t>
            </a:r>
            <a:endParaRPr sz="1600">
              <a:solidFill>
                <a:srgbClr val="434343"/>
              </a:solidFill>
              <a:latin typeface="Times New Roman"/>
              <a:ea typeface="Times New Roman"/>
              <a:cs typeface="Times New Roman"/>
              <a:sym typeface="Times New Roman"/>
            </a:endParaRPr>
          </a:p>
          <a:p>
            <a:pPr indent="-330200" lvl="0" marL="457200" rtl="0" algn="l">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We can segregate the bamboo based on its joint strength.</a:t>
            </a:r>
            <a:endParaRPr sz="1600">
              <a:solidFill>
                <a:srgbClr val="434343"/>
              </a:solidFill>
              <a:latin typeface="Times New Roman"/>
              <a:ea typeface="Times New Roman"/>
              <a:cs typeface="Times New Roman"/>
              <a:sym typeface="Times New Roman"/>
            </a:endParaRPr>
          </a:p>
          <a:p>
            <a:pPr indent="-330200" lvl="0" marL="457200" rtl="0" algn="l">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Different faults in the bamboo joint can be identified easily with this test.</a:t>
            </a:r>
            <a:endParaRPr sz="1600">
              <a:solidFill>
                <a:srgbClr val="434343"/>
              </a:solidFill>
              <a:latin typeface="Times New Roman"/>
              <a:ea typeface="Times New Roman"/>
              <a:cs typeface="Times New Roman"/>
              <a:sym typeface="Times New Roman"/>
            </a:endParaRPr>
          </a:p>
        </p:txBody>
      </p:sp>
      <p:pic>
        <p:nvPicPr>
          <p:cNvPr id="179" name="Google Shape;179;p33"/>
          <p:cNvPicPr preferRelativeResize="0"/>
          <p:nvPr/>
        </p:nvPicPr>
        <p:blipFill>
          <a:blip r:embed="rId3">
            <a:alphaModFix/>
          </a:blip>
          <a:stretch>
            <a:fillRect/>
          </a:stretch>
        </p:blipFill>
        <p:spPr>
          <a:xfrm>
            <a:off x="5025025" y="1425225"/>
            <a:ext cx="3847675" cy="273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 name="Shape 183"/>
        <p:cNvGrpSpPr/>
        <p:nvPr/>
      </p:nvGrpSpPr>
      <p:grpSpPr>
        <a:xfrm>
          <a:off x="0" y="0"/>
          <a:ext cx="0" cy="0"/>
          <a:chOff x="0" y="0"/>
          <a:chExt cx="0" cy="0"/>
        </a:xfrm>
      </p:grpSpPr>
      <p:sp>
        <p:nvSpPr>
          <p:cNvPr id="184" name="Google Shape;184;p34"/>
          <p:cNvSpPr txBox="1"/>
          <p:nvPr/>
        </p:nvSpPr>
        <p:spPr>
          <a:xfrm>
            <a:off x="367250" y="178450"/>
            <a:ext cx="6690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C55A11"/>
                </a:solidFill>
                <a:latin typeface="Times New Roman"/>
                <a:ea typeface="Times New Roman"/>
                <a:cs typeface="Times New Roman"/>
                <a:sym typeface="Times New Roman"/>
              </a:rPr>
              <a:t>Virtual Prototype (CAD MODEL):</a:t>
            </a:r>
            <a:endParaRPr b="1" sz="2900">
              <a:solidFill>
                <a:srgbClr val="C55A11"/>
              </a:solidFill>
              <a:latin typeface="Times New Roman"/>
              <a:ea typeface="Times New Roman"/>
              <a:cs typeface="Times New Roman"/>
              <a:sym typeface="Times New Roman"/>
            </a:endParaRPr>
          </a:p>
        </p:txBody>
      </p:sp>
      <p:pic>
        <p:nvPicPr>
          <p:cNvPr id="185" name="Google Shape;185;p34"/>
          <p:cNvPicPr preferRelativeResize="0"/>
          <p:nvPr/>
        </p:nvPicPr>
        <p:blipFill>
          <a:blip r:embed="rId3">
            <a:alphaModFix/>
          </a:blip>
          <a:stretch>
            <a:fillRect/>
          </a:stretch>
        </p:blipFill>
        <p:spPr>
          <a:xfrm>
            <a:off x="1939011" y="809650"/>
            <a:ext cx="5265964" cy="4259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pic>
        <p:nvPicPr>
          <p:cNvPr id="190" name="Google Shape;190;p35"/>
          <p:cNvPicPr preferRelativeResize="0"/>
          <p:nvPr/>
        </p:nvPicPr>
        <p:blipFill>
          <a:blip r:embed="rId3">
            <a:alphaModFix/>
          </a:blip>
          <a:stretch>
            <a:fillRect/>
          </a:stretch>
        </p:blipFill>
        <p:spPr>
          <a:xfrm>
            <a:off x="4572000" y="304200"/>
            <a:ext cx="4210250" cy="4535125"/>
          </a:xfrm>
          <a:prstGeom prst="rect">
            <a:avLst/>
          </a:prstGeom>
          <a:noFill/>
          <a:ln>
            <a:noFill/>
          </a:ln>
        </p:spPr>
      </p:pic>
      <p:pic>
        <p:nvPicPr>
          <p:cNvPr id="191" name="Google Shape;191;p35"/>
          <p:cNvPicPr preferRelativeResize="0"/>
          <p:nvPr/>
        </p:nvPicPr>
        <p:blipFill>
          <a:blip r:embed="rId4">
            <a:alphaModFix/>
          </a:blip>
          <a:stretch>
            <a:fillRect/>
          </a:stretch>
        </p:blipFill>
        <p:spPr>
          <a:xfrm>
            <a:off x="455425" y="304200"/>
            <a:ext cx="3811802" cy="453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 name="Shape 195"/>
        <p:cNvGrpSpPr/>
        <p:nvPr/>
      </p:nvGrpSpPr>
      <p:grpSpPr>
        <a:xfrm>
          <a:off x="0" y="0"/>
          <a:ext cx="0" cy="0"/>
          <a:chOff x="0" y="0"/>
          <a:chExt cx="0" cy="0"/>
        </a:xfrm>
      </p:grpSpPr>
      <p:sp>
        <p:nvSpPr>
          <p:cNvPr id="196" name="Google Shape;196;p36"/>
          <p:cNvSpPr txBox="1"/>
          <p:nvPr>
            <p:ph type="title"/>
          </p:nvPr>
        </p:nvSpPr>
        <p:spPr>
          <a:xfrm>
            <a:off x="311700" y="1682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solidFill>
                  <a:srgbClr val="C55A11"/>
                </a:solidFill>
                <a:latin typeface="Times New Roman"/>
                <a:ea typeface="Times New Roman"/>
                <a:cs typeface="Times New Roman"/>
                <a:sym typeface="Times New Roman"/>
              </a:rPr>
              <a:t>Truss Analysis:</a:t>
            </a:r>
            <a:endParaRPr sz="3333">
              <a:solidFill>
                <a:srgbClr val="C55A1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197" name="Google Shape;197;p36"/>
          <p:cNvSpPr txBox="1"/>
          <p:nvPr/>
        </p:nvSpPr>
        <p:spPr>
          <a:xfrm>
            <a:off x="4115350" y="1317350"/>
            <a:ext cx="4638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Total Number of Members : 22</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800">
                <a:solidFill>
                  <a:schemeClr val="dk2"/>
                </a:solidFill>
                <a:latin typeface="Times New Roman"/>
                <a:ea typeface="Times New Roman"/>
                <a:cs typeface="Times New Roman"/>
                <a:sym typeface="Times New Roman"/>
              </a:rPr>
              <a:t>Total Number of Joints : 28</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According</a:t>
            </a:r>
            <a:r>
              <a:rPr lang="en" sz="1800">
                <a:latin typeface="Times New Roman"/>
                <a:ea typeface="Times New Roman"/>
                <a:cs typeface="Times New Roman"/>
                <a:sym typeface="Times New Roman"/>
              </a:rPr>
              <a:t> to the Formula : M = 2*J - 3</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2*28 - 3 = 53</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22 != 53</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M &lt; 2*J - 3</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Hence the structure is Deficient.</a:t>
            </a:r>
            <a:endParaRPr sz="1800">
              <a:latin typeface="Times New Roman"/>
              <a:ea typeface="Times New Roman"/>
              <a:cs typeface="Times New Roman"/>
              <a:sym typeface="Times New Roman"/>
            </a:endParaRPr>
          </a:p>
        </p:txBody>
      </p:sp>
      <p:pic>
        <p:nvPicPr>
          <p:cNvPr id="198" name="Google Shape;198;p36"/>
          <p:cNvPicPr preferRelativeResize="0"/>
          <p:nvPr/>
        </p:nvPicPr>
        <p:blipFill>
          <a:blip r:embed="rId3">
            <a:alphaModFix/>
          </a:blip>
          <a:stretch>
            <a:fillRect/>
          </a:stretch>
        </p:blipFill>
        <p:spPr>
          <a:xfrm>
            <a:off x="311700" y="898325"/>
            <a:ext cx="3374276" cy="4070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1242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solidFill>
                  <a:srgbClr val="C55A11"/>
                </a:solidFill>
                <a:latin typeface="Times New Roman"/>
                <a:ea typeface="Times New Roman"/>
                <a:cs typeface="Times New Roman"/>
                <a:sym typeface="Times New Roman"/>
              </a:rPr>
              <a:t>Making into Perfect Truss</a:t>
            </a:r>
            <a:endParaRPr>
              <a:solidFill>
                <a:srgbClr val="C55A11"/>
              </a:solidFill>
              <a:latin typeface="Times New Roman"/>
              <a:ea typeface="Times New Roman"/>
              <a:cs typeface="Times New Roman"/>
              <a:sym typeface="Times New Roman"/>
            </a:endParaRPr>
          </a:p>
        </p:txBody>
      </p:sp>
      <p:sp>
        <p:nvSpPr>
          <p:cNvPr id="204" name="Google Shape;204;p37"/>
          <p:cNvSpPr txBox="1"/>
          <p:nvPr>
            <p:ph idx="1" type="body"/>
          </p:nvPr>
        </p:nvSpPr>
        <p:spPr>
          <a:xfrm>
            <a:off x="4044450" y="1311900"/>
            <a:ext cx="5020200" cy="3831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2"/>
              </a:buClr>
              <a:buSzPts val="1100"/>
              <a:buFont typeface="Arial"/>
              <a:buNone/>
            </a:pPr>
            <a:r>
              <a:rPr lang="en">
                <a:solidFill>
                  <a:schemeClr val="dk2"/>
                </a:solidFill>
                <a:latin typeface="Times New Roman"/>
                <a:ea typeface="Times New Roman"/>
                <a:cs typeface="Times New Roman"/>
                <a:sym typeface="Times New Roman"/>
              </a:rPr>
              <a:t>Total Number of Members : 53</a:t>
            </a:r>
            <a:endParaRPr>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2"/>
              </a:buClr>
              <a:buSzPts val="1100"/>
              <a:buFont typeface="Arial"/>
              <a:buNone/>
            </a:pPr>
            <a:r>
              <a:rPr lang="en">
                <a:solidFill>
                  <a:schemeClr val="dk2"/>
                </a:solidFill>
                <a:latin typeface="Times New Roman"/>
                <a:ea typeface="Times New Roman"/>
                <a:cs typeface="Times New Roman"/>
                <a:sym typeface="Times New Roman"/>
              </a:rPr>
              <a:t>Total Number of Joints : 28</a:t>
            </a:r>
            <a:endParaRPr>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2"/>
              </a:buClr>
              <a:buSzPts val="1100"/>
              <a:buFont typeface="Arial"/>
              <a:buNone/>
            </a:pPr>
            <a:r>
              <a:rPr lang="en">
                <a:solidFill>
                  <a:schemeClr val="dk2"/>
                </a:solidFill>
                <a:latin typeface="Times New Roman"/>
                <a:ea typeface="Times New Roman"/>
                <a:cs typeface="Times New Roman"/>
                <a:sym typeface="Times New Roman"/>
              </a:rPr>
              <a:t>According to the Formula : M = 2*J - 3</a:t>
            </a:r>
            <a:endParaRPr>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2"/>
              </a:buClr>
              <a:buSzPts val="1100"/>
              <a:buFont typeface="Arial"/>
              <a:buNone/>
            </a:pPr>
            <a:r>
              <a:rPr lang="en">
                <a:solidFill>
                  <a:schemeClr val="dk2"/>
                </a:solidFill>
                <a:latin typeface="Times New Roman"/>
                <a:ea typeface="Times New Roman"/>
                <a:cs typeface="Times New Roman"/>
                <a:sym typeface="Times New Roman"/>
              </a:rPr>
              <a:t>2*28 - 3 = 53</a:t>
            </a:r>
            <a:endParaRPr>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2"/>
              </a:buClr>
              <a:buSzPts val="1100"/>
              <a:buFont typeface="Arial"/>
              <a:buNone/>
            </a:pPr>
            <a:r>
              <a:rPr lang="en">
                <a:solidFill>
                  <a:schemeClr val="dk2"/>
                </a:solidFill>
                <a:latin typeface="Times New Roman"/>
                <a:ea typeface="Times New Roman"/>
                <a:cs typeface="Times New Roman"/>
                <a:sym typeface="Times New Roman"/>
              </a:rPr>
              <a:t>53 = 53</a:t>
            </a:r>
            <a:endParaRPr>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2"/>
                </a:solidFill>
                <a:latin typeface="Times New Roman"/>
                <a:ea typeface="Times New Roman"/>
                <a:cs typeface="Times New Roman"/>
                <a:sym typeface="Times New Roman"/>
              </a:rPr>
              <a:t>Hence the structure is Perfect.</a:t>
            </a:r>
            <a:endParaRPr sz="2200">
              <a:solidFill>
                <a:srgbClr val="434343"/>
              </a:solidFill>
              <a:latin typeface="Calibri"/>
              <a:ea typeface="Calibri"/>
              <a:cs typeface="Calibri"/>
              <a:sym typeface="Calibri"/>
            </a:endParaRPr>
          </a:p>
        </p:txBody>
      </p:sp>
      <p:pic>
        <p:nvPicPr>
          <p:cNvPr id="205" name="Google Shape;205;p37"/>
          <p:cNvPicPr preferRelativeResize="0"/>
          <p:nvPr/>
        </p:nvPicPr>
        <p:blipFill>
          <a:blip r:embed="rId3">
            <a:alphaModFix/>
          </a:blip>
          <a:stretch>
            <a:fillRect/>
          </a:stretch>
        </p:blipFill>
        <p:spPr>
          <a:xfrm>
            <a:off x="311700" y="747600"/>
            <a:ext cx="3540350" cy="4282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9" name="Shape 209"/>
        <p:cNvGrpSpPr/>
        <p:nvPr/>
      </p:nvGrpSpPr>
      <p:grpSpPr>
        <a:xfrm>
          <a:off x="0" y="0"/>
          <a:ext cx="0" cy="0"/>
          <a:chOff x="0" y="0"/>
          <a:chExt cx="0" cy="0"/>
        </a:xfrm>
      </p:grpSpPr>
      <p:sp>
        <p:nvSpPr>
          <p:cNvPr id="210" name="Google Shape;210;p38"/>
          <p:cNvSpPr txBox="1"/>
          <p:nvPr>
            <p:ph type="title"/>
          </p:nvPr>
        </p:nvSpPr>
        <p:spPr>
          <a:xfrm>
            <a:off x="311700" y="2259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0">
                <a:solidFill>
                  <a:srgbClr val="C55A11"/>
                </a:solidFill>
                <a:latin typeface="Times New Roman"/>
                <a:ea typeface="Times New Roman"/>
                <a:cs typeface="Times New Roman"/>
                <a:sym typeface="Times New Roman"/>
              </a:rPr>
              <a:t>Force Analysis:</a:t>
            </a:r>
            <a:endParaRPr sz="2900">
              <a:solidFill>
                <a:srgbClr val="C55A11"/>
              </a:solidFill>
              <a:latin typeface="Times New Roman"/>
              <a:ea typeface="Times New Roman"/>
              <a:cs typeface="Times New Roman"/>
              <a:sym typeface="Times New Roman"/>
            </a:endParaRPr>
          </a:p>
        </p:txBody>
      </p:sp>
      <p:sp>
        <p:nvSpPr>
          <p:cNvPr id="211" name="Google Shape;211;p38"/>
          <p:cNvSpPr txBox="1"/>
          <p:nvPr>
            <p:ph idx="1" type="body"/>
          </p:nvPr>
        </p:nvSpPr>
        <p:spPr>
          <a:xfrm>
            <a:off x="4509400" y="1152475"/>
            <a:ext cx="4323000" cy="381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000000"/>
              </a:solidFill>
            </a:endParaRPr>
          </a:p>
        </p:txBody>
      </p:sp>
      <p:pic>
        <p:nvPicPr>
          <p:cNvPr id="212" name="Google Shape;212;p38"/>
          <p:cNvPicPr preferRelativeResize="0"/>
          <p:nvPr/>
        </p:nvPicPr>
        <p:blipFill>
          <a:blip r:embed="rId3">
            <a:alphaModFix/>
          </a:blip>
          <a:stretch>
            <a:fillRect/>
          </a:stretch>
        </p:blipFill>
        <p:spPr>
          <a:xfrm>
            <a:off x="311700" y="925750"/>
            <a:ext cx="4070850" cy="4045200"/>
          </a:xfrm>
          <a:prstGeom prst="rect">
            <a:avLst/>
          </a:prstGeom>
          <a:noFill/>
          <a:ln>
            <a:noFill/>
          </a:ln>
        </p:spPr>
      </p:pic>
      <p:pic>
        <p:nvPicPr>
          <p:cNvPr id="213" name="Google Shape;213;p38"/>
          <p:cNvPicPr preferRelativeResize="0"/>
          <p:nvPr/>
        </p:nvPicPr>
        <p:blipFill>
          <a:blip r:embed="rId4">
            <a:alphaModFix/>
          </a:blip>
          <a:stretch>
            <a:fillRect/>
          </a:stretch>
        </p:blipFill>
        <p:spPr>
          <a:xfrm>
            <a:off x="4440200" y="993625"/>
            <a:ext cx="4566875" cy="390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311700" y="4219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0">
                <a:solidFill>
                  <a:srgbClr val="C55A11"/>
                </a:solidFill>
                <a:latin typeface="Times New Roman"/>
                <a:ea typeface="Times New Roman"/>
                <a:cs typeface="Times New Roman"/>
                <a:sym typeface="Times New Roman"/>
              </a:rPr>
              <a:t>Analysis Of Forces-Coding:</a:t>
            </a:r>
            <a:endParaRPr sz="2900">
              <a:solidFill>
                <a:srgbClr val="C55A11"/>
              </a:solidFill>
              <a:latin typeface="Times New Roman"/>
              <a:ea typeface="Times New Roman"/>
              <a:cs typeface="Times New Roman"/>
              <a:sym typeface="Times New Roman"/>
            </a:endParaRPr>
          </a:p>
        </p:txBody>
      </p:sp>
      <p:sp>
        <p:nvSpPr>
          <p:cNvPr id="219" name="Google Shape;21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800">
                <a:solidFill>
                  <a:srgbClr val="000000"/>
                </a:solidFill>
                <a:latin typeface="Times New Roman"/>
                <a:ea typeface="Times New Roman"/>
                <a:cs typeface="Times New Roman"/>
                <a:sym typeface="Times New Roman"/>
              </a:rPr>
              <a:t>#</a:t>
            </a:r>
            <a:r>
              <a:rPr lang="en" sz="5800">
                <a:solidFill>
                  <a:srgbClr val="000000"/>
                </a:solidFill>
                <a:latin typeface="Times New Roman"/>
                <a:ea typeface="Times New Roman"/>
                <a:cs typeface="Times New Roman"/>
                <a:sym typeface="Times New Roman"/>
              </a:rPr>
              <a:t>include&lt;iostream&gt; #include&lt;math.h&gt; </a:t>
            </a:r>
            <a:endParaRPr sz="58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5800">
                <a:solidFill>
                  <a:srgbClr val="000000"/>
                </a:solidFill>
                <a:latin typeface="Times New Roman"/>
                <a:ea typeface="Times New Roman"/>
                <a:cs typeface="Times New Roman"/>
                <a:sym typeface="Times New Roman"/>
              </a:rPr>
              <a:t>using namespace std;</a:t>
            </a:r>
            <a:endParaRPr sz="58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5800">
                <a:solidFill>
                  <a:srgbClr val="000000"/>
                </a:solidFill>
                <a:latin typeface="Times New Roman"/>
                <a:ea typeface="Times New Roman"/>
                <a:cs typeface="Times New Roman"/>
                <a:sym typeface="Times New Roman"/>
              </a:rPr>
              <a:t>class bamboo_garment_rack</a:t>
            </a:r>
            <a:endParaRPr sz="58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5800">
                <a:solidFill>
                  <a:srgbClr val="000000"/>
                </a:solidFill>
                <a:latin typeface="Times New Roman"/>
                <a:ea typeface="Times New Roman"/>
                <a:cs typeface="Times New Roman"/>
                <a:sym typeface="Times New Roman"/>
              </a:rPr>
              <a:t>{</a:t>
            </a:r>
            <a:endParaRPr sz="58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5800">
                <a:solidFill>
                  <a:srgbClr val="000000"/>
                </a:solidFill>
                <a:latin typeface="Times New Roman"/>
                <a:ea typeface="Times New Roman"/>
                <a:cs typeface="Times New Roman"/>
                <a:sym typeface="Times New Roman"/>
              </a:rPr>
              <a:t> public:</a:t>
            </a:r>
            <a:endParaRPr sz="58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5800">
                <a:solidFill>
                  <a:srgbClr val="000000"/>
                </a:solidFill>
                <a:latin typeface="Times New Roman"/>
                <a:ea typeface="Times New Roman"/>
                <a:cs typeface="Times New Roman"/>
                <a:sym typeface="Times New Roman"/>
              </a:rPr>
              <a:t> </a:t>
            </a:r>
            <a:r>
              <a:rPr lang="en" sz="5800">
                <a:solidFill>
                  <a:srgbClr val="000000"/>
                </a:solidFill>
                <a:latin typeface="Times New Roman"/>
                <a:ea typeface="Times New Roman"/>
                <a:cs typeface="Times New Roman"/>
                <a:sym typeface="Times New Roman"/>
              </a:rPr>
              <a:t>const float G=9.8; int members=53;</a:t>
            </a:r>
            <a:endParaRPr sz="5800">
              <a:solidFill>
                <a:srgbClr val="000000"/>
              </a:solidFill>
              <a:latin typeface="Times New Roman"/>
              <a:ea typeface="Times New Roman"/>
              <a:cs typeface="Times New Roman"/>
              <a:sym typeface="Times New Roman"/>
            </a:endParaRPr>
          </a:p>
          <a:p>
            <a:pPr indent="0" lvl="0" marL="0" rtl="0" algn="l">
              <a:spcBef>
                <a:spcPts val="1200"/>
              </a:spcBef>
              <a:spcAft>
                <a:spcPts val="0"/>
              </a:spcAft>
              <a:buClr>
                <a:schemeClr val="dk2"/>
              </a:buClr>
              <a:buSzPts val="275"/>
              <a:buFont typeface="Arial"/>
              <a:buNone/>
            </a:pPr>
            <a:r>
              <a:rPr lang="en" sz="5800">
                <a:solidFill>
                  <a:srgbClr val="000000"/>
                </a:solidFill>
                <a:latin typeface="Times New Roman"/>
                <a:ea typeface="Times New Roman"/>
                <a:cs typeface="Times New Roman"/>
                <a:sym typeface="Times New Roman"/>
              </a:rPr>
              <a:t>float breaking_tension=700; bool rack_hanger()</a:t>
            </a:r>
            <a:endParaRPr sz="5800">
              <a:solidFill>
                <a:srgbClr val="000000"/>
              </a:solidFill>
              <a:latin typeface="Times New Roman"/>
              <a:ea typeface="Times New Roman"/>
              <a:cs typeface="Times New Roman"/>
              <a:sym typeface="Times New Roman"/>
            </a:endParaRPr>
          </a:p>
          <a:p>
            <a:pPr indent="0" lvl="0" marL="0" rtl="0" algn="l">
              <a:spcBef>
                <a:spcPts val="1200"/>
              </a:spcBef>
              <a:spcAft>
                <a:spcPts val="0"/>
              </a:spcAft>
              <a:buClr>
                <a:schemeClr val="dk2"/>
              </a:buClr>
              <a:buSzPts val="275"/>
              <a:buFont typeface="Arial"/>
              <a:buNone/>
            </a:pPr>
            <a:r>
              <a:rPr lang="en" sz="5800">
                <a:solidFill>
                  <a:srgbClr val="000000"/>
                </a:solidFill>
                <a:latin typeface="Times New Roman"/>
                <a:ea typeface="Times New Roman"/>
                <a:cs typeface="Times New Roman"/>
                <a:sym typeface="Times New Roman"/>
              </a:rPr>
              <a:t>{</a:t>
            </a:r>
            <a:endParaRPr sz="5800">
              <a:solidFill>
                <a:srgbClr val="000000"/>
              </a:solidFill>
              <a:latin typeface="Times New Roman"/>
              <a:ea typeface="Times New Roman"/>
              <a:cs typeface="Times New Roman"/>
              <a:sym typeface="Times New Roman"/>
            </a:endParaRPr>
          </a:p>
          <a:p>
            <a:pPr indent="0" lvl="0" marL="0" rtl="0" algn="l">
              <a:spcBef>
                <a:spcPts val="1200"/>
              </a:spcBef>
              <a:spcAft>
                <a:spcPts val="0"/>
              </a:spcAft>
              <a:buClr>
                <a:schemeClr val="dk2"/>
              </a:buClr>
              <a:buSzPts val="275"/>
              <a:buFont typeface="Arial"/>
              <a:buNone/>
            </a:pPr>
            <a:r>
              <a:rPr lang="en" sz="5800">
                <a:solidFill>
                  <a:srgbClr val="000000"/>
                </a:solidFill>
                <a:latin typeface="Times New Roman"/>
                <a:ea typeface="Times New Roman"/>
                <a:cs typeface="Times New Roman"/>
                <a:sym typeface="Times New Roman"/>
              </a:rPr>
              <a:t> double cloth_weight, tension;</a:t>
            </a:r>
            <a:endParaRPr sz="5800">
              <a:solidFill>
                <a:srgbClr val="000000"/>
              </a:solidFill>
              <a:latin typeface="Times New Roman"/>
              <a:ea typeface="Times New Roman"/>
              <a:cs typeface="Times New Roman"/>
              <a:sym typeface="Times New Roman"/>
            </a:endParaRPr>
          </a:p>
          <a:p>
            <a:pPr indent="0" lvl="0" marL="0" rtl="0" algn="l">
              <a:spcBef>
                <a:spcPts val="1200"/>
              </a:spcBef>
              <a:spcAft>
                <a:spcPts val="0"/>
              </a:spcAft>
              <a:buClr>
                <a:schemeClr val="dk2"/>
              </a:buClr>
              <a:buSzPct val="36666"/>
              <a:buFont typeface="Arial"/>
              <a:buNone/>
            </a:pPr>
            <a:r>
              <a:rPr lang="en" sz="3000"/>
              <a:t> </a:t>
            </a:r>
            <a:endParaRPr sz="3000"/>
          </a:p>
          <a:p>
            <a:pPr indent="0" lvl="0" marL="0" rtl="0" algn="l">
              <a:spcBef>
                <a:spcPts val="1200"/>
              </a:spcBef>
              <a:spcAft>
                <a:spcPts val="0"/>
              </a:spcAft>
              <a:buClr>
                <a:schemeClr val="dk2"/>
              </a:buClr>
              <a:buSzPct val="61111"/>
              <a:buFont typeface="Arial"/>
              <a:buNone/>
            </a:pPr>
            <a:r>
              <a:rPr lang="en"/>
              <a:t>}</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nvSpPr>
        <p:spPr>
          <a:xfrm>
            <a:off x="339675" y="182625"/>
            <a:ext cx="8251500" cy="54066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cout&lt;&lt;"\nEnter the weight of clothes (In grams): "; cin&gt;&gt;cloth_weight;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120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cloth_weight= cloth_weight/1000; tension=(members+cloth_weight)*G; if(tension&lt;breaking_tension)</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500">
                <a:solidFill>
                  <a:srgbClr val="434343"/>
                </a:solidFill>
                <a:latin typeface="Times New Roman"/>
                <a:ea typeface="Times New Roman"/>
                <a:cs typeface="Times New Roman"/>
                <a:sym typeface="Times New Roman"/>
              </a:rPr>
              <a:t>}else</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500">
                <a:solidFill>
                  <a:srgbClr val="434343"/>
                </a:solidFill>
                <a:latin typeface="Times New Roman"/>
                <a:ea typeface="Times New Roman"/>
                <a:cs typeface="Times New Roman"/>
                <a:sym typeface="Times New Roman"/>
              </a:rPr>
              <a:t>return false;</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500">
                <a:solidFill>
                  <a:srgbClr val="434343"/>
                </a:solidFill>
                <a:latin typeface="Times New Roman"/>
                <a:ea typeface="Times New Roman"/>
                <a:cs typeface="Times New Roman"/>
                <a:sym typeface="Times New Roman"/>
              </a:rPr>
              <a:t>return true;</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500">
                <a:solidFill>
                  <a:srgbClr val="434343"/>
                </a:solidFill>
                <a:latin typeface="Times New Roman"/>
                <a:ea typeface="Times New Roman"/>
                <a:cs typeface="Times New Roman"/>
                <a:sym typeface="Times New Roman"/>
              </a:rPr>
              <a:t>void Joint_forces()</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500">
                <a:solidFill>
                  <a:srgbClr val="434343"/>
                </a:solidFill>
                <a:latin typeface="Times New Roman"/>
                <a:ea typeface="Times New Roman"/>
                <a:cs typeface="Times New Roman"/>
                <a:sym typeface="Times New Roman"/>
              </a:rPr>
              <a:t>float fx,fy;</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500">
                <a:solidFill>
                  <a:srgbClr val="434343"/>
                </a:solidFill>
                <a:latin typeface="Times New Roman"/>
                <a:ea typeface="Times New Roman"/>
                <a:cs typeface="Times New Roman"/>
                <a:sym typeface="Times New Roman"/>
              </a:rPr>
              <a:t>fx=45*cos(45) - 45*cos(60)+cos(10);</a:t>
            </a:r>
            <a:endParaRPr sz="1500">
              <a:solidFill>
                <a:srgbClr val="434343"/>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2"/>
              </a:buClr>
              <a:buSzPts val="1100"/>
              <a:buFont typeface="Arial"/>
              <a:buNone/>
            </a:pPr>
            <a:r>
              <a:t/>
            </a:r>
            <a:endParaRPr sz="1500">
              <a:solidFill>
                <a:schemeClr val="lt2"/>
              </a:solidFill>
              <a:latin typeface="Calibri"/>
              <a:ea typeface="Calibri"/>
              <a:cs typeface="Calibri"/>
              <a:sym typeface="Calibri"/>
            </a:endParaRPr>
          </a:p>
          <a:p>
            <a:pPr indent="0" lvl="0" marL="0" rtl="0" algn="l">
              <a:spcBef>
                <a:spcPts val="1200"/>
              </a:spcBef>
              <a:spcAft>
                <a:spcPts val="0"/>
              </a:spcAft>
              <a:buNone/>
            </a:pPr>
            <a:r>
              <a:t/>
            </a:r>
            <a:endParaRPr sz="300">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nvSpPr>
        <p:spPr>
          <a:xfrm>
            <a:off x="485225" y="388200"/>
            <a:ext cx="7521300" cy="45216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fy=45*sin(10) - 45*sin(30)+sin(45);</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cout&lt;&lt;"\nForces on X axis due to joints are: "&lt;&lt;fx&lt;&lt;endl;</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cout&lt;&lt;"\nForces on Y axis due to joints are: "&lt;&lt;fy&lt;&lt;endl;</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void cloth_force_base()</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double fx,fy,cloth_force;</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cout&lt;&lt;"\nEnter the Force Applied by the clothes : "; </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cin&gt;&gt;cloth_force; </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fx=((cloth_force*cos(45))+(cloth_force/2*cos(60))+cos(10))*-1; </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fy=((cloth_force/2*sin(10))+(cloth_force*sin(30))+sin(45))*-1; </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cout&lt;&lt;"\nForces of X axis are: "&lt;&lt;fx&lt;&lt;" N"&lt;&lt;endl; </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cout&lt;&lt;"\nForces on Y axis are: "&lt;&lt;fy&lt;&lt;" N"&lt;&lt;endl;</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void truss_analysis()</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t/>
            </a:r>
            <a:endParaRPr sz="1500">
              <a:solidFill>
                <a:srgbClr val="434343"/>
              </a:solidFill>
              <a:latin typeface="Calibri"/>
              <a:ea typeface="Calibri"/>
              <a:cs typeface="Calibri"/>
              <a:sym typeface="Calibri"/>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291300" y="0"/>
            <a:ext cx="8220000" cy="696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55A11"/>
              </a:buClr>
              <a:buSzPts val="3300"/>
              <a:buFont typeface="Times New Roman"/>
              <a:buNone/>
            </a:pPr>
            <a:r>
              <a:rPr b="1" lang="en" sz="2900">
                <a:solidFill>
                  <a:srgbClr val="C55A11"/>
                </a:solidFill>
                <a:latin typeface="Times New Roman"/>
                <a:ea typeface="Times New Roman"/>
                <a:cs typeface="Times New Roman"/>
                <a:sym typeface="Times New Roman"/>
              </a:rPr>
              <a:t>Contents:</a:t>
            </a:r>
            <a:endParaRPr sz="2900"/>
          </a:p>
        </p:txBody>
      </p:sp>
      <p:sp>
        <p:nvSpPr>
          <p:cNvPr id="119" name="Google Shape;119;p24"/>
          <p:cNvSpPr txBox="1"/>
          <p:nvPr>
            <p:ph idx="1" type="body"/>
          </p:nvPr>
        </p:nvSpPr>
        <p:spPr>
          <a:xfrm>
            <a:off x="291300" y="696300"/>
            <a:ext cx="8669700" cy="4417800"/>
          </a:xfrm>
          <a:prstGeom prst="rect">
            <a:avLst/>
          </a:prstGeom>
          <a:noFill/>
          <a:ln>
            <a:noFill/>
          </a:ln>
        </p:spPr>
        <p:txBody>
          <a:bodyPr anchorCtr="0" anchor="t" bIns="34275" lIns="68575" spcFirstLastPara="1" rIns="68575" wrap="square" tIns="34275">
            <a:normAutofit/>
          </a:bodyPr>
          <a:lstStyle/>
          <a:p>
            <a:pPr indent="-311390" lvl="0" marL="342900" rtl="0" algn="l">
              <a:lnSpc>
                <a:spcPct val="80000"/>
              </a:lnSpc>
              <a:spcBef>
                <a:spcPts val="800"/>
              </a:spcBef>
              <a:spcAft>
                <a:spcPts val="0"/>
              </a:spcAft>
              <a:buSzPts val="1704"/>
              <a:buFont typeface="Times New Roman"/>
              <a:buAutoNum type="arabicPeriod"/>
            </a:pPr>
            <a:r>
              <a:rPr lang="en" sz="1428" cap="none">
                <a:latin typeface="Times New Roman"/>
                <a:ea typeface="Times New Roman"/>
                <a:cs typeface="Times New Roman"/>
                <a:sym typeface="Times New Roman"/>
              </a:rPr>
              <a:t>Introduction</a:t>
            </a:r>
            <a:endParaRPr sz="1428">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cap="none">
                <a:latin typeface="Times New Roman"/>
                <a:ea typeface="Times New Roman"/>
                <a:cs typeface="Times New Roman"/>
                <a:sym typeface="Times New Roman"/>
              </a:rPr>
              <a:t>Problem Statement and Motivation</a:t>
            </a:r>
            <a:endParaRPr sz="1428">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a:latin typeface="Times New Roman"/>
                <a:ea typeface="Times New Roman"/>
                <a:cs typeface="Times New Roman"/>
                <a:sym typeface="Times New Roman"/>
              </a:rPr>
              <a:t>Aim and Objectives</a:t>
            </a:r>
            <a:endParaRPr sz="1428">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cap="none">
                <a:latin typeface="Times New Roman"/>
                <a:ea typeface="Times New Roman"/>
                <a:cs typeface="Times New Roman"/>
                <a:sym typeface="Times New Roman"/>
              </a:rPr>
              <a:t>Planning</a:t>
            </a:r>
            <a:endParaRPr sz="1428">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a:latin typeface="Times New Roman"/>
                <a:ea typeface="Times New Roman"/>
                <a:cs typeface="Times New Roman"/>
                <a:sym typeface="Times New Roman"/>
              </a:rPr>
              <a:t>Methodology </a:t>
            </a:r>
            <a:endParaRPr sz="1428">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a:latin typeface="Times New Roman"/>
                <a:ea typeface="Times New Roman"/>
                <a:cs typeface="Times New Roman"/>
                <a:sym typeface="Times New Roman"/>
              </a:rPr>
              <a:t>Preliminary Design (Sketch)</a:t>
            </a:r>
            <a:endParaRPr sz="1428">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a:latin typeface="Times New Roman"/>
                <a:ea typeface="Times New Roman"/>
                <a:cs typeface="Times New Roman"/>
                <a:sym typeface="Times New Roman"/>
              </a:rPr>
              <a:t>Pretest Analysis (Material)</a:t>
            </a:r>
            <a:endParaRPr sz="1428">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cap="none">
                <a:latin typeface="Times New Roman"/>
                <a:ea typeface="Times New Roman"/>
                <a:cs typeface="Times New Roman"/>
                <a:sym typeface="Times New Roman"/>
              </a:rPr>
              <a:t>Design – Software</a:t>
            </a:r>
            <a:endParaRPr sz="1428" cap="none">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cap="none">
                <a:latin typeface="Times New Roman"/>
                <a:ea typeface="Times New Roman"/>
                <a:cs typeface="Times New Roman"/>
                <a:sym typeface="Times New Roman"/>
              </a:rPr>
              <a:t>Analysis of Forces – Manual</a:t>
            </a:r>
            <a:endParaRPr sz="1428">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a:latin typeface="Times New Roman"/>
                <a:ea typeface="Times New Roman"/>
                <a:cs typeface="Times New Roman"/>
                <a:sym typeface="Times New Roman"/>
              </a:rPr>
              <a:t>Analysis of Forces – Coding</a:t>
            </a:r>
            <a:endParaRPr sz="1428">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a:latin typeface="Times New Roman"/>
                <a:ea typeface="Times New Roman"/>
                <a:cs typeface="Times New Roman"/>
                <a:sym typeface="Times New Roman"/>
              </a:rPr>
              <a:t>Cost Analysis</a:t>
            </a:r>
            <a:endParaRPr sz="1428">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a:latin typeface="Times New Roman"/>
                <a:ea typeface="Times New Roman"/>
                <a:cs typeface="Times New Roman"/>
                <a:sym typeface="Times New Roman"/>
              </a:rPr>
              <a:t>Results and Conclusion </a:t>
            </a:r>
            <a:endParaRPr sz="1428">
              <a:latin typeface="Times New Roman"/>
              <a:ea typeface="Times New Roman"/>
              <a:cs typeface="Times New Roman"/>
              <a:sym typeface="Times New Roman"/>
            </a:endParaRPr>
          </a:p>
          <a:p>
            <a:pPr indent="-311390" lvl="0" marL="342900" rtl="0" algn="l">
              <a:lnSpc>
                <a:spcPct val="80000"/>
              </a:lnSpc>
              <a:spcBef>
                <a:spcPts val="800"/>
              </a:spcBef>
              <a:spcAft>
                <a:spcPts val="0"/>
              </a:spcAft>
              <a:buSzPts val="1704"/>
              <a:buFont typeface="Times New Roman"/>
              <a:buAutoNum type="arabicPeriod"/>
            </a:pPr>
            <a:r>
              <a:rPr lang="en" sz="1428">
                <a:latin typeface="Times New Roman"/>
                <a:ea typeface="Times New Roman"/>
                <a:cs typeface="Times New Roman"/>
                <a:sym typeface="Times New Roman"/>
              </a:rPr>
              <a:t>References</a:t>
            </a:r>
            <a:endParaRPr sz="1428" cap="none">
              <a:latin typeface="Times New Roman"/>
              <a:ea typeface="Times New Roman"/>
              <a:cs typeface="Times New Roman"/>
              <a:sym typeface="Times New Roman"/>
            </a:endParaRPr>
          </a:p>
          <a:p>
            <a:pPr indent="-254000" lvl="0" marL="520700" rtl="0" algn="l">
              <a:lnSpc>
                <a:spcPct val="70000"/>
              </a:lnSpc>
              <a:spcBef>
                <a:spcPts val="800"/>
              </a:spcBef>
              <a:spcAft>
                <a:spcPts val="0"/>
              </a:spcAft>
              <a:buClr>
                <a:schemeClr val="dk1"/>
              </a:buClr>
              <a:buSzPts val="1265"/>
              <a:buFont typeface="Twentieth Century"/>
              <a:buNone/>
            </a:pPr>
            <a:r>
              <a:t/>
            </a:r>
            <a:endParaRPr b="1" sz="1155">
              <a:latin typeface="Times New Roman"/>
              <a:ea typeface="Times New Roman"/>
              <a:cs typeface="Times New Roman"/>
              <a:sym typeface="Times New Roman"/>
            </a:endParaRPr>
          </a:p>
        </p:txBody>
      </p:sp>
      <p:sp>
        <p:nvSpPr>
          <p:cNvPr id="120" name="Google Shape;120;p24"/>
          <p:cNvSpPr txBox="1"/>
          <p:nvPr>
            <p:ph idx="12" type="sldNum"/>
          </p:nvPr>
        </p:nvSpPr>
        <p:spPr>
          <a:xfrm>
            <a:off x="5914131" y="3309342"/>
            <a:ext cx="4296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chemeClr val="dk1"/>
              </a:buClr>
              <a:buSzPts val="800"/>
              <a:buFont typeface="Twentieth Century"/>
              <a:buNone/>
            </a:pPr>
            <a:fld id="{00000000-1234-1234-1234-123412341234}" type="slidenum">
              <a:rPr lang="en"/>
              <a:t>‹#›</a:t>
            </a:fld>
            <a:endParaRPr sz="800">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nvSpPr>
        <p:spPr>
          <a:xfrm>
            <a:off x="485225" y="266875"/>
            <a:ext cx="7084200" cy="50217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int m,j,ans;</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cout&lt;&lt;"\nEnter the number of members: "; </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cin&gt;&gt;m;</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cout&lt;&lt;"\nEnter the number of joints: "; </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cin&gt;&gt;j;</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ans=2*j-3; if(ans==m)</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cout&lt;&lt;"\nThe structure is a perfect truss!";</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else if(ans&lt;m)</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cout&lt;&lt;"\nThe structure is deficient";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else</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 cout&lt;&lt;"\nThe structure is efficient";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2"/>
              </a:buClr>
              <a:buSzPts val="1100"/>
              <a:buFont typeface="Arial"/>
              <a:buNone/>
            </a:pPr>
            <a:r>
              <a:t/>
            </a:r>
            <a:endParaRPr sz="1500">
              <a:solidFill>
                <a:srgbClr val="434343"/>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3"/>
          <p:cNvSpPr txBox="1"/>
          <p:nvPr/>
        </p:nvSpPr>
        <p:spPr>
          <a:xfrm>
            <a:off x="436725" y="216750"/>
            <a:ext cx="7593900" cy="503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int main()</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bamboo_garment_rack rack;</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int choice,ch=1;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while(ch!=0)</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cout&lt;&lt;"\n1. Garment rack hanger\n2. Forces on base of rack\n3. Forces due to joints\n4. Truss analysis\n\n Enter your choice: "&lt;&lt;endl;</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cin&gt;&gt;choice;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switch(choice)</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case 1:</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bool b;</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b=rack.rack_hanger();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if(b)</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 cout&lt;&lt;"\nThe hanger will break";</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else</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t/>
            </a:r>
            <a:endParaRPr sz="1500">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4"/>
          <p:cNvSpPr txBox="1"/>
          <p:nvPr/>
        </p:nvSpPr>
        <p:spPr>
          <a:xfrm>
            <a:off x="714450" y="293700"/>
            <a:ext cx="7715100" cy="455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500">
                <a:latin typeface="Times New Roman"/>
                <a:ea typeface="Times New Roman"/>
                <a:cs typeface="Times New Roman"/>
                <a:sym typeface="Times New Roman"/>
              </a:rPr>
              <a:t>   </a:t>
            </a:r>
            <a:r>
              <a:rPr lang="en" sz="1500">
                <a:solidFill>
                  <a:schemeClr val="accent1"/>
                </a:solidFill>
                <a:latin typeface="Times New Roman"/>
                <a:ea typeface="Times New Roman"/>
                <a:cs typeface="Times New Roman"/>
                <a:sym typeface="Times New Roman"/>
              </a:rPr>
              <a:t>cout&lt;&lt;"\nThe hanger will not break";</a:t>
            </a:r>
            <a:endParaRPr sz="1500">
              <a:solidFill>
                <a:schemeClr val="accent1"/>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break;</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case 2: rack.cloth_force_base();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break;</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case 3: rack.Joint_forces();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break;</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case 4:</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rack.truss_analysis();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break;</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default:</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cout&lt;&lt;"Invalid choice"&lt;&lt;endl;</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cout&lt;&lt;"\nDo you want to continue? (0/1): "; </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cin&gt;&gt;ch;</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return 0;</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100"/>
              <a:buFont typeface="Arial"/>
              <a:buNone/>
            </a:pPr>
            <a:r>
              <a:rPr lang="en" sz="1500">
                <a:solidFill>
                  <a:srgbClr val="434343"/>
                </a:solidFill>
                <a:latin typeface="Times New Roman"/>
                <a:ea typeface="Times New Roman"/>
                <a:cs typeface="Times New Roman"/>
                <a:sym typeface="Times New Roman"/>
              </a:rPr>
              <a:t>}</a:t>
            </a:r>
            <a:endParaRPr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8" name="Shape 248"/>
        <p:cNvGrpSpPr/>
        <p:nvPr/>
      </p:nvGrpSpPr>
      <p:grpSpPr>
        <a:xfrm>
          <a:off x="0" y="0"/>
          <a:ext cx="0" cy="0"/>
          <a:chOff x="0" y="0"/>
          <a:chExt cx="0" cy="0"/>
        </a:xfrm>
      </p:grpSpPr>
      <p:sp>
        <p:nvSpPr>
          <p:cNvPr id="249" name="Google Shape;249;p45"/>
          <p:cNvSpPr txBox="1"/>
          <p:nvPr/>
        </p:nvSpPr>
        <p:spPr>
          <a:xfrm>
            <a:off x="478275" y="91475"/>
            <a:ext cx="7560000" cy="618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Clr>
                <a:schemeClr val="dk2"/>
              </a:buClr>
              <a:buSzPts val="1100"/>
              <a:buFont typeface="Arial"/>
              <a:buNone/>
            </a:pPr>
            <a:r>
              <a:rPr b="1" lang="en" sz="2900">
                <a:solidFill>
                  <a:srgbClr val="C55A11"/>
                </a:solidFill>
                <a:latin typeface="Times New Roman"/>
                <a:ea typeface="Times New Roman"/>
                <a:cs typeface="Times New Roman"/>
                <a:sym typeface="Times New Roman"/>
              </a:rPr>
              <a:t>Cost Analysis:</a:t>
            </a:r>
            <a:endParaRPr b="1" sz="2900">
              <a:solidFill>
                <a:srgbClr val="C55A11"/>
              </a:solidFill>
              <a:latin typeface="Times New Roman"/>
              <a:ea typeface="Times New Roman"/>
              <a:cs typeface="Times New Roman"/>
              <a:sym typeface="Times New Roman"/>
            </a:endParaRPr>
          </a:p>
          <a:p>
            <a:pPr indent="0" lvl="0" marL="0" rtl="0" algn="l">
              <a:lnSpc>
                <a:spcPct val="115000"/>
              </a:lnSpc>
              <a:spcBef>
                <a:spcPts val="600"/>
              </a:spcBef>
              <a:spcAft>
                <a:spcPts val="0"/>
              </a:spcAft>
              <a:buClr>
                <a:schemeClr val="dk2"/>
              </a:buClr>
              <a:buSzPts val="1100"/>
              <a:buFont typeface="Arial"/>
              <a:buNone/>
            </a:pPr>
            <a:r>
              <a:rPr b="1" lang="en" sz="1250">
                <a:solidFill>
                  <a:srgbClr val="434343"/>
                </a:solidFill>
                <a:latin typeface="Times New Roman"/>
                <a:ea typeface="Times New Roman"/>
                <a:cs typeface="Times New Roman"/>
                <a:sym typeface="Times New Roman"/>
              </a:rPr>
              <a:t> </a:t>
            </a:r>
            <a:r>
              <a:rPr b="1" lang="en" sz="1500">
                <a:solidFill>
                  <a:schemeClr val="accent1"/>
                </a:solidFill>
                <a:latin typeface="Times New Roman"/>
                <a:ea typeface="Times New Roman"/>
                <a:cs typeface="Times New Roman"/>
                <a:sym typeface="Times New Roman"/>
              </a:rPr>
              <a:t>Direct Cost:</a:t>
            </a:r>
            <a:endParaRPr b="1" sz="1500">
              <a:solidFill>
                <a:schemeClr val="accent1"/>
              </a:solidFill>
              <a:latin typeface="Times New Roman"/>
              <a:ea typeface="Times New Roman"/>
              <a:cs typeface="Times New Roman"/>
              <a:sym typeface="Times New Roman"/>
            </a:endParaRPr>
          </a:p>
          <a:p>
            <a:pPr indent="-2387600" lvl="0" marL="2387600" marR="698500" rtl="0" algn="l">
              <a:lnSpc>
                <a:spcPct val="115000"/>
              </a:lnSpc>
              <a:spcBef>
                <a:spcPts val="1200"/>
              </a:spcBef>
              <a:spcAft>
                <a:spcPts val="0"/>
              </a:spcAft>
              <a:buNone/>
            </a:pPr>
            <a:r>
              <a:rPr b="1" lang="en" sz="1500">
                <a:solidFill>
                  <a:schemeClr val="accent1"/>
                </a:solidFill>
                <a:latin typeface="Times New Roman"/>
                <a:ea typeface="Times New Roman"/>
                <a:cs typeface="Times New Roman"/>
                <a:sym typeface="Times New Roman"/>
              </a:rPr>
              <a:t>1. </a:t>
            </a:r>
            <a:r>
              <a:rPr b="1" lang="en" sz="1500">
                <a:solidFill>
                  <a:schemeClr val="accent1"/>
                </a:solidFill>
                <a:latin typeface="Times New Roman"/>
                <a:ea typeface="Times New Roman"/>
                <a:cs typeface="Times New Roman"/>
                <a:sym typeface="Times New Roman"/>
              </a:rPr>
              <a:t>Cost of raw materials:</a:t>
            </a:r>
            <a:r>
              <a:rPr lang="en" sz="1500">
                <a:solidFill>
                  <a:schemeClr val="accent1"/>
                </a:solidFill>
                <a:latin typeface="Times New Roman"/>
                <a:ea typeface="Times New Roman"/>
                <a:cs typeface="Times New Roman"/>
                <a:sym typeface="Times New Roman"/>
              </a:rPr>
              <a:t>             </a:t>
            </a:r>
            <a:r>
              <a:rPr lang="en">
                <a:solidFill>
                  <a:schemeClr val="accent1"/>
                </a:solidFill>
                <a:latin typeface="Times New Roman"/>
                <a:ea typeface="Times New Roman"/>
                <a:cs typeface="Times New Roman"/>
                <a:sym typeface="Times New Roman"/>
              </a:rPr>
              <a:t>                                                                                                                                                                                                    </a:t>
            </a:r>
            <a:endParaRPr>
              <a:solidFill>
                <a:schemeClr val="accent1"/>
              </a:solidFill>
              <a:latin typeface="Times New Roman"/>
              <a:ea typeface="Times New Roman"/>
              <a:cs typeface="Times New Roman"/>
              <a:sym typeface="Times New Roman"/>
            </a:endParaRPr>
          </a:p>
          <a:p>
            <a:pPr indent="-2387600" lvl="0" marL="2387600" marR="698500" rtl="0" algn="l">
              <a:lnSpc>
                <a:spcPct val="115000"/>
              </a:lnSpc>
              <a:spcBef>
                <a:spcPts val="700"/>
              </a:spcBef>
              <a:spcAft>
                <a:spcPts val="0"/>
              </a:spcAft>
              <a:buClr>
                <a:schemeClr val="dk2"/>
              </a:buClr>
              <a:buSzPts val="1100"/>
              <a:buFont typeface="Arial"/>
              <a:buNone/>
            </a:pPr>
            <a:r>
              <a:rPr lang="en">
                <a:solidFill>
                  <a:schemeClr val="accent1"/>
                </a:solidFill>
                <a:latin typeface="Times New Roman"/>
                <a:ea typeface="Times New Roman"/>
                <a:cs typeface="Times New Roman"/>
                <a:sym typeface="Times New Roman"/>
              </a:rPr>
              <a:t> </a:t>
            </a:r>
            <a:r>
              <a:rPr b="1" lang="en">
                <a:solidFill>
                  <a:schemeClr val="accent1"/>
                </a:solidFill>
                <a:latin typeface="Times New Roman"/>
                <a:ea typeface="Times New Roman"/>
                <a:cs typeface="Times New Roman"/>
                <a:sym typeface="Times New Roman"/>
              </a:rPr>
              <a:t>Bamboo: </a:t>
            </a:r>
            <a:r>
              <a:rPr lang="en">
                <a:solidFill>
                  <a:schemeClr val="accent1"/>
                </a:solidFill>
                <a:latin typeface="Times New Roman"/>
                <a:ea typeface="Times New Roman"/>
                <a:cs typeface="Times New Roman"/>
                <a:sym typeface="Times New Roman"/>
              </a:rPr>
              <a:t>Total Bamboo Used = (2m * 4) + (1m *5) + (0.4m * 4)</a:t>
            </a:r>
            <a:endParaRPr>
              <a:solidFill>
                <a:schemeClr val="accent1"/>
              </a:solidFill>
              <a:latin typeface="Times New Roman"/>
              <a:ea typeface="Times New Roman"/>
              <a:cs typeface="Times New Roman"/>
              <a:sym typeface="Times New Roman"/>
            </a:endParaRPr>
          </a:p>
          <a:p>
            <a:pPr indent="0" lvl="0" marL="977900" marR="1676400" rtl="0" algn="l">
              <a:lnSpc>
                <a:spcPct val="115000"/>
              </a:lnSpc>
              <a:spcBef>
                <a:spcPts val="700"/>
              </a:spcBef>
              <a:spcAft>
                <a:spcPts val="0"/>
              </a:spcAft>
              <a:buClr>
                <a:schemeClr val="dk2"/>
              </a:buClr>
              <a:buSzPts val="1100"/>
              <a:buFont typeface="Arial"/>
              <a:buNone/>
            </a:pPr>
            <a:r>
              <a:rPr lang="en">
                <a:solidFill>
                  <a:schemeClr val="accent1"/>
                </a:solidFill>
                <a:latin typeface="Times New Roman"/>
                <a:ea typeface="Times New Roman"/>
                <a:cs typeface="Times New Roman"/>
                <a:sym typeface="Times New Roman"/>
              </a:rPr>
              <a:t>= 8m + 5m + 1.6m</a:t>
            </a:r>
            <a:endParaRPr>
              <a:solidFill>
                <a:schemeClr val="accent1"/>
              </a:solidFill>
              <a:latin typeface="Times New Roman"/>
              <a:ea typeface="Times New Roman"/>
              <a:cs typeface="Times New Roman"/>
              <a:sym typeface="Times New Roman"/>
            </a:endParaRPr>
          </a:p>
          <a:p>
            <a:pPr indent="0" lvl="0" marL="977900" marR="1676400" rtl="0" algn="l">
              <a:lnSpc>
                <a:spcPct val="115000"/>
              </a:lnSpc>
              <a:spcBef>
                <a:spcPts val="800"/>
              </a:spcBef>
              <a:spcAft>
                <a:spcPts val="0"/>
              </a:spcAft>
              <a:buClr>
                <a:schemeClr val="dk2"/>
              </a:buClr>
              <a:buSzPts val="1100"/>
              <a:buFont typeface="Arial"/>
              <a:buNone/>
            </a:pPr>
            <a:r>
              <a:rPr lang="en">
                <a:solidFill>
                  <a:schemeClr val="accent1"/>
                </a:solidFill>
                <a:latin typeface="Times New Roman"/>
                <a:ea typeface="Times New Roman"/>
                <a:cs typeface="Times New Roman"/>
                <a:sym typeface="Times New Roman"/>
              </a:rPr>
              <a:t>= 14.5m</a:t>
            </a:r>
            <a:endParaRPr>
              <a:solidFill>
                <a:schemeClr val="accent1"/>
              </a:solidFill>
              <a:latin typeface="Times New Roman"/>
              <a:ea typeface="Times New Roman"/>
              <a:cs typeface="Times New Roman"/>
              <a:sym typeface="Times New Roman"/>
            </a:endParaRPr>
          </a:p>
          <a:p>
            <a:pPr indent="0" lvl="0" marL="0" marR="1676400" rtl="0" algn="l">
              <a:lnSpc>
                <a:spcPct val="115000"/>
              </a:lnSpc>
              <a:spcBef>
                <a:spcPts val="700"/>
              </a:spcBef>
              <a:spcAft>
                <a:spcPts val="0"/>
              </a:spcAft>
              <a:buClr>
                <a:schemeClr val="dk2"/>
              </a:buClr>
              <a:buSzPts val="1100"/>
              <a:buFont typeface="Arial"/>
              <a:buNone/>
            </a:pPr>
            <a:r>
              <a:rPr lang="en">
                <a:solidFill>
                  <a:schemeClr val="accent1"/>
                </a:solidFill>
                <a:latin typeface="Times New Roman"/>
                <a:ea typeface="Times New Roman"/>
                <a:cs typeface="Times New Roman"/>
                <a:sym typeface="Times New Roman"/>
              </a:rPr>
              <a:t>              Cost = total bamboo used x rates per m</a:t>
            </a:r>
            <a:endParaRPr>
              <a:solidFill>
                <a:schemeClr val="accent1"/>
              </a:solidFill>
              <a:latin typeface="Times New Roman"/>
              <a:ea typeface="Times New Roman"/>
              <a:cs typeface="Times New Roman"/>
              <a:sym typeface="Times New Roman"/>
            </a:endParaRPr>
          </a:p>
          <a:p>
            <a:pPr indent="0" lvl="0" marL="977900" marR="1676400" rtl="0" algn="l">
              <a:lnSpc>
                <a:spcPct val="115000"/>
              </a:lnSpc>
              <a:spcBef>
                <a:spcPts val="700"/>
              </a:spcBef>
              <a:spcAft>
                <a:spcPts val="0"/>
              </a:spcAft>
              <a:buClr>
                <a:schemeClr val="dk2"/>
              </a:buClr>
              <a:buSzPts val="1100"/>
              <a:buFont typeface="Arial"/>
              <a:buNone/>
            </a:pPr>
            <a:r>
              <a:rPr lang="en">
                <a:solidFill>
                  <a:schemeClr val="accent1"/>
                </a:solidFill>
                <a:latin typeface="Times New Roman"/>
                <a:ea typeface="Times New Roman"/>
                <a:cs typeface="Times New Roman"/>
                <a:sym typeface="Times New Roman"/>
              </a:rPr>
              <a:t>= 14.5*(24rs/m)</a:t>
            </a:r>
            <a:endParaRPr>
              <a:solidFill>
                <a:schemeClr val="accent1"/>
              </a:solidFill>
              <a:latin typeface="Times New Roman"/>
              <a:ea typeface="Times New Roman"/>
              <a:cs typeface="Times New Roman"/>
              <a:sym typeface="Times New Roman"/>
            </a:endParaRPr>
          </a:p>
          <a:p>
            <a:pPr indent="0" lvl="0" marL="977900" marR="1676400" rtl="0" algn="l">
              <a:lnSpc>
                <a:spcPct val="115000"/>
              </a:lnSpc>
              <a:spcBef>
                <a:spcPts val="700"/>
              </a:spcBef>
              <a:spcAft>
                <a:spcPts val="0"/>
              </a:spcAft>
              <a:buClr>
                <a:schemeClr val="dk2"/>
              </a:buClr>
              <a:buSzPts val="1100"/>
              <a:buFont typeface="Arial"/>
              <a:buNone/>
            </a:pPr>
            <a:r>
              <a:rPr lang="en">
                <a:solidFill>
                  <a:schemeClr val="accent1"/>
                </a:solidFill>
                <a:latin typeface="Times New Roman"/>
                <a:ea typeface="Times New Roman"/>
                <a:cs typeface="Times New Roman"/>
                <a:sym typeface="Times New Roman"/>
              </a:rPr>
              <a:t>=Rs. 348</a:t>
            </a:r>
            <a:endParaRPr>
              <a:solidFill>
                <a:schemeClr val="accent1"/>
              </a:solidFill>
              <a:latin typeface="Times New Roman"/>
              <a:ea typeface="Times New Roman"/>
              <a:cs typeface="Times New Roman"/>
              <a:sym typeface="Times New Roman"/>
            </a:endParaRPr>
          </a:p>
          <a:p>
            <a:pPr indent="0" lvl="0" marL="0" marR="3060700" rtl="0" algn="l">
              <a:lnSpc>
                <a:spcPct val="136000"/>
              </a:lnSpc>
              <a:spcBef>
                <a:spcPts val="900"/>
              </a:spcBef>
              <a:spcAft>
                <a:spcPts val="0"/>
              </a:spcAft>
              <a:buClr>
                <a:schemeClr val="dk2"/>
              </a:buClr>
              <a:buSzPts val="1100"/>
              <a:buFont typeface="Arial"/>
              <a:buNone/>
            </a:pPr>
            <a:r>
              <a:rPr b="1" lang="en">
                <a:solidFill>
                  <a:schemeClr val="accent1"/>
                </a:solidFill>
                <a:latin typeface="Times New Roman"/>
                <a:ea typeface="Times New Roman"/>
                <a:cs typeface="Times New Roman"/>
                <a:sym typeface="Times New Roman"/>
              </a:rPr>
              <a:t> Screws:</a:t>
            </a:r>
            <a:r>
              <a:rPr lang="en">
                <a:solidFill>
                  <a:schemeClr val="accent1"/>
                </a:solidFill>
                <a:latin typeface="Times New Roman"/>
                <a:ea typeface="Times New Roman"/>
                <a:cs typeface="Times New Roman"/>
                <a:sym typeface="Times New Roman"/>
              </a:rPr>
              <a:t> 18*(2rs/piece) = Rs. 36</a:t>
            </a:r>
            <a:endParaRPr>
              <a:solidFill>
                <a:schemeClr val="accent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b="1" lang="en">
                <a:solidFill>
                  <a:schemeClr val="dk2"/>
                </a:solidFill>
                <a:latin typeface="Times New Roman"/>
                <a:ea typeface="Times New Roman"/>
                <a:cs typeface="Times New Roman"/>
                <a:sym typeface="Times New Roman"/>
              </a:rPr>
              <a:t> </a:t>
            </a:r>
            <a:r>
              <a:rPr b="1" lang="en">
                <a:solidFill>
                  <a:schemeClr val="accent1"/>
                </a:solidFill>
                <a:latin typeface="Times New Roman"/>
                <a:ea typeface="Times New Roman"/>
                <a:cs typeface="Times New Roman"/>
                <a:sym typeface="Times New Roman"/>
              </a:rPr>
              <a:t>Wheels: </a:t>
            </a:r>
            <a:r>
              <a:rPr lang="en">
                <a:solidFill>
                  <a:schemeClr val="accent1"/>
                </a:solidFill>
                <a:latin typeface="Times New Roman"/>
                <a:ea typeface="Times New Roman"/>
                <a:cs typeface="Times New Roman"/>
                <a:sym typeface="Times New Roman"/>
              </a:rPr>
              <a:t>4*(9rs/piece)= Rs. 36 </a:t>
            </a:r>
            <a:endParaRPr>
              <a:solidFill>
                <a:schemeClr val="accen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2"/>
              </a:buClr>
              <a:buSzPts val="1100"/>
              <a:buFont typeface="Arial"/>
              <a:buNone/>
            </a:pPr>
            <a:r>
              <a:rPr lang="en">
                <a:solidFill>
                  <a:schemeClr val="accent1"/>
                </a:solidFill>
                <a:latin typeface="Times New Roman"/>
                <a:ea typeface="Times New Roman"/>
                <a:cs typeface="Times New Roman"/>
                <a:sym typeface="Times New Roman"/>
              </a:rPr>
              <a:t> </a:t>
            </a:r>
            <a:r>
              <a:rPr b="1" lang="en">
                <a:solidFill>
                  <a:schemeClr val="accent1"/>
                </a:solidFill>
                <a:latin typeface="Times New Roman"/>
                <a:ea typeface="Times New Roman"/>
                <a:cs typeface="Times New Roman"/>
                <a:sym typeface="Times New Roman"/>
              </a:rPr>
              <a:t>Total Cost = 348+36+36</a:t>
            </a:r>
            <a:endParaRPr b="1">
              <a:solidFill>
                <a:schemeClr val="accen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2"/>
              </a:buClr>
              <a:buSzPts val="1100"/>
              <a:buFont typeface="Arial"/>
              <a:buNone/>
            </a:pPr>
            <a:r>
              <a:rPr b="1" lang="en">
                <a:solidFill>
                  <a:schemeClr val="accent1"/>
                </a:solidFill>
                <a:latin typeface="Times New Roman"/>
                <a:ea typeface="Times New Roman"/>
                <a:cs typeface="Times New Roman"/>
                <a:sym typeface="Times New Roman"/>
              </a:rPr>
              <a:t>                    = Rs. 420</a:t>
            </a:r>
            <a:endParaRPr b="1">
              <a:solidFill>
                <a:schemeClr val="accent1"/>
              </a:solidFill>
              <a:latin typeface="Times New Roman"/>
              <a:ea typeface="Times New Roman"/>
              <a:cs typeface="Times New Roman"/>
              <a:sym typeface="Times New Roman"/>
            </a:endParaRPr>
          </a:p>
          <a:p>
            <a:pPr indent="0" lvl="0" marL="977900" marR="1676400" rtl="0" algn="l">
              <a:lnSpc>
                <a:spcPct val="115000"/>
              </a:lnSpc>
              <a:spcBef>
                <a:spcPts val="1200"/>
              </a:spcBef>
              <a:spcAft>
                <a:spcPts val="0"/>
              </a:spcAft>
              <a:buClr>
                <a:schemeClr val="dk2"/>
              </a:buClr>
              <a:buSzPts val="1100"/>
              <a:buFont typeface="Arial"/>
              <a:buNone/>
            </a:pPr>
            <a:r>
              <a:t/>
            </a:r>
            <a:endParaRPr sz="1500">
              <a:solidFill>
                <a:schemeClr val="accen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2"/>
              </a:buClr>
              <a:buSzPts val="1100"/>
              <a:buFont typeface="Arial"/>
              <a:buNone/>
            </a:pPr>
            <a:r>
              <a:rPr lang="en" sz="1600">
                <a:solidFill>
                  <a:schemeClr val="dk2"/>
                </a:solidFill>
                <a:latin typeface="Times New Roman"/>
                <a:ea typeface="Times New Roman"/>
                <a:cs typeface="Times New Roman"/>
                <a:sym typeface="Times New Roman"/>
              </a:rPr>
              <a:t> </a:t>
            </a:r>
            <a:endParaRPr sz="16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sp>
        <p:nvSpPr>
          <p:cNvPr id="254" name="Google Shape;254;p46"/>
          <p:cNvSpPr txBox="1"/>
          <p:nvPr/>
        </p:nvSpPr>
        <p:spPr>
          <a:xfrm>
            <a:off x="255900" y="915375"/>
            <a:ext cx="8632200" cy="3095700"/>
          </a:xfrm>
          <a:prstGeom prst="rect">
            <a:avLst/>
          </a:prstGeom>
          <a:noFill/>
          <a:ln>
            <a:noFill/>
          </a:ln>
        </p:spPr>
        <p:txBody>
          <a:bodyPr anchorCtr="0" anchor="t" bIns="91425" lIns="91425" spcFirstLastPara="1" rIns="91425" wrap="square" tIns="91425">
            <a:spAutoFit/>
          </a:bodyPr>
          <a:lstStyle/>
          <a:p>
            <a:pPr indent="0" lvl="0" marL="0" marR="3060700" rtl="0" algn="l">
              <a:lnSpc>
                <a:spcPct val="136000"/>
              </a:lnSpc>
              <a:spcBef>
                <a:spcPts val="900"/>
              </a:spcBef>
              <a:spcAft>
                <a:spcPts val="0"/>
              </a:spcAft>
              <a:buNone/>
            </a:pPr>
            <a:r>
              <a:rPr lang="en" sz="1200">
                <a:solidFill>
                  <a:schemeClr val="accent1"/>
                </a:solidFill>
                <a:latin typeface="Times New Roman"/>
                <a:ea typeface="Times New Roman"/>
                <a:cs typeface="Times New Roman"/>
                <a:sym typeface="Times New Roman"/>
              </a:rPr>
              <a:t>                       </a:t>
            </a:r>
            <a:endParaRPr sz="1300">
              <a:solidFill>
                <a:schemeClr val="accen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chemeClr val="accent1"/>
                </a:solidFill>
                <a:latin typeface="Times New Roman"/>
                <a:ea typeface="Times New Roman"/>
                <a:cs typeface="Times New Roman"/>
                <a:sym typeface="Times New Roman"/>
              </a:rPr>
              <a:t>  </a:t>
            </a:r>
            <a:r>
              <a:rPr b="1" lang="en" sz="1600">
                <a:solidFill>
                  <a:schemeClr val="accent1"/>
                </a:solidFill>
                <a:latin typeface="Times New Roman"/>
                <a:ea typeface="Times New Roman"/>
                <a:cs typeface="Times New Roman"/>
                <a:sym typeface="Times New Roman"/>
              </a:rPr>
              <a:t>      </a:t>
            </a:r>
            <a:r>
              <a:rPr b="1" lang="en" sz="1600">
                <a:solidFill>
                  <a:schemeClr val="accent1"/>
                </a:solidFill>
                <a:latin typeface="Times New Roman"/>
                <a:ea typeface="Times New Roman"/>
                <a:cs typeface="Times New Roman"/>
                <a:sym typeface="Times New Roman"/>
              </a:rPr>
              <a:t>2. Labour cost:</a:t>
            </a:r>
            <a:endParaRPr sz="1600">
              <a:solidFill>
                <a:schemeClr val="accen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chemeClr val="dk2"/>
                </a:solidFill>
                <a:latin typeface="Times New Roman"/>
                <a:ea typeface="Times New Roman"/>
                <a:cs typeface="Times New Roman"/>
                <a:sym typeface="Times New Roman"/>
              </a:rPr>
              <a:t>             </a:t>
            </a:r>
            <a:r>
              <a:rPr lang="en" sz="1600">
                <a:solidFill>
                  <a:schemeClr val="accent1"/>
                </a:solidFill>
                <a:latin typeface="Times New Roman"/>
                <a:ea typeface="Times New Roman"/>
                <a:cs typeface="Times New Roman"/>
                <a:sym typeface="Times New Roman"/>
              </a:rPr>
              <a:t>Skilled labour = Rs 400/day</a:t>
            </a:r>
            <a:endParaRPr sz="1600">
              <a:solidFill>
                <a:schemeClr val="accen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600">
              <a:solidFill>
                <a:schemeClr val="accen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600">
                <a:solidFill>
                  <a:schemeClr val="accent1"/>
                </a:solidFill>
                <a:latin typeface="Times New Roman"/>
                <a:ea typeface="Times New Roman"/>
                <a:cs typeface="Times New Roman"/>
                <a:sym typeface="Times New Roman"/>
              </a:rPr>
              <a:t>Our project only requires labour for approximately 1 days (8 hours). Total labour cost = Rate of                      skilled labour x no. of working days</a:t>
            </a:r>
            <a:endParaRPr sz="1600">
              <a:solidFill>
                <a:schemeClr val="dk2"/>
              </a:solidFill>
              <a:latin typeface="Times New Roman"/>
              <a:ea typeface="Times New Roman"/>
              <a:cs typeface="Times New Roman"/>
              <a:sym typeface="Times New Roman"/>
            </a:endParaRPr>
          </a:p>
          <a:p>
            <a:pPr indent="0" lvl="0" marL="977900" marR="1676400" rtl="0" algn="l">
              <a:lnSpc>
                <a:spcPct val="115000"/>
              </a:lnSpc>
              <a:spcBef>
                <a:spcPts val="1200"/>
              </a:spcBef>
              <a:spcAft>
                <a:spcPts val="0"/>
              </a:spcAft>
              <a:buNone/>
            </a:pPr>
            <a:r>
              <a:rPr lang="en" sz="1600">
                <a:solidFill>
                  <a:schemeClr val="accent1"/>
                </a:solidFill>
                <a:latin typeface="Times New Roman"/>
                <a:ea typeface="Times New Roman"/>
                <a:cs typeface="Times New Roman"/>
                <a:sym typeface="Times New Roman"/>
              </a:rPr>
              <a:t>= Rs 400/day x 1 days</a:t>
            </a:r>
            <a:endParaRPr sz="1600">
              <a:solidFill>
                <a:schemeClr val="dk2"/>
              </a:solidFill>
              <a:latin typeface="Times New Roman"/>
              <a:ea typeface="Times New Roman"/>
              <a:cs typeface="Times New Roman"/>
              <a:sym typeface="Times New Roman"/>
            </a:endParaRPr>
          </a:p>
          <a:p>
            <a:pPr indent="0" lvl="0" marL="977900" marR="1676400" rtl="0" algn="l">
              <a:lnSpc>
                <a:spcPct val="115000"/>
              </a:lnSpc>
              <a:spcBef>
                <a:spcPts val="0"/>
              </a:spcBef>
              <a:spcAft>
                <a:spcPts val="0"/>
              </a:spcAft>
              <a:buNone/>
            </a:pPr>
            <a:r>
              <a:rPr lang="en" sz="1600">
                <a:solidFill>
                  <a:schemeClr val="accent1"/>
                </a:solidFill>
                <a:latin typeface="Times New Roman"/>
                <a:ea typeface="Times New Roman"/>
                <a:cs typeface="Times New Roman"/>
                <a:sym typeface="Times New Roman"/>
              </a:rPr>
              <a:t>= Rs 400</a:t>
            </a:r>
            <a:endParaRPr sz="1600">
              <a:solidFill>
                <a:schemeClr val="accen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8" name="Shape 258"/>
        <p:cNvGrpSpPr/>
        <p:nvPr/>
      </p:nvGrpSpPr>
      <p:grpSpPr>
        <a:xfrm>
          <a:off x="0" y="0"/>
          <a:ext cx="0" cy="0"/>
          <a:chOff x="0" y="0"/>
          <a:chExt cx="0" cy="0"/>
        </a:xfrm>
      </p:grpSpPr>
      <p:sp>
        <p:nvSpPr>
          <p:cNvPr id="259" name="Google Shape;259;p47"/>
          <p:cNvSpPr txBox="1"/>
          <p:nvPr/>
        </p:nvSpPr>
        <p:spPr>
          <a:xfrm>
            <a:off x="682950" y="283525"/>
            <a:ext cx="82152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434343"/>
                </a:solidFill>
                <a:latin typeface="Times New Roman"/>
                <a:ea typeface="Times New Roman"/>
                <a:cs typeface="Times New Roman"/>
                <a:sym typeface="Times New Roman"/>
              </a:rPr>
              <a:t>Indirect Cost:</a:t>
            </a:r>
            <a:endParaRPr b="1" sz="16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b="1" lang="en" sz="1500">
                <a:solidFill>
                  <a:srgbClr val="434343"/>
                </a:solidFill>
                <a:latin typeface="Times New Roman"/>
                <a:ea typeface="Times New Roman"/>
                <a:cs typeface="Times New Roman"/>
                <a:sym typeface="Times New Roman"/>
              </a:rPr>
              <a:t>1. </a:t>
            </a:r>
            <a:r>
              <a:rPr b="1" lang="en" sz="1500">
                <a:solidFill>
                  <a:srgbClr val="434343"/>
                </a:solidFill>
                <a:latin typeface="Times New Roman"/>
                <a:ea typeface="Times New Roman"/>
                <a:cs typeface="Times New Roman"/>
                <a:sym typeface="Times New Roman"/>
              </a:rPr>
              <a:t>Hiring of Machine</a:t>
            </a:r>
            <a:endParaRPr b="1" sz="15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graphicFrame>
        <p:nvGraphicFramePr>
          <p:cNvPr id="260" name="Google Shape;260;p47"/>
          <p:cNvGraphicFramePr/>
          <p:nvPr/>
        </p:nvGraphicFramePr>
        <p:xfrm>
          <a:off x="682950" y="1411410"/>
          <a:ext cx="3000000" cy="3000000"/>
        </p:xfrm>
        <a:graphic>
          <a:graphicData uri="http://schemas.openxmlformats.org/drawingml/2006/table">
            <a:tbl>
              <a:tblPr>
                <a:noFill/>
                <a:tableStyleId>{C12E5EDF-BDC0-4950-8D56-C31A42A302C1}</a:tableStyleId>
              </a:tblPr>
              <a:tblGrid>
                <a:gridCol w="1944525"/>
                <a:gridCol w="1944525"/>
                <a:gridCol w="1944525"/>
                <a:gridCol w="1944525"/>
              </a:tblGrid>
              <a:tr h="426725">
                <a:tc>
                  <a:txBody>
                    <a:bodyPr/>
                    <a:lstStyle/>
                    <a:p>
                      <a:pPr indent="0" lvl="0" marL="0" rtl="0" algn="l">
                        <a:spcBef>
                          <a:spcPts val="0"/>
                        </a:spcBef>
                        <a:spcAft>
                          <a:spcPts val="0"/>
                        </a:spcAft>
                        <a:buNone/>
                      </a:pPr>
                      <a:r>
                        <a:rPr b="1" lang="en" sz="1500">
                          <a:latin typeface="Times New Roman"/>
                          <a:ea typeface="Times New Roman"/>
                          <a:cs typeface="Times New Roman"/>
                          <a:sym typeface="Times New Roman"/>
                        </a:rPr>
                        <a:t>Machine</a:t>
                      </a:r>
                      <a:endParaRPr b="1" sz="1500">
                        <a:highlight>
                          <a:srgbClr val="000000"/>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500">
                          <a:latin typeface="Times New Roman"/>
                          <a:ea typeface="Times New Roman"/>
                          <a:cs typeface="Times New Roman"/>
                          <a:sym typeface="Times New Roman"/>
                        </a:rPr>
                        <a:t>Cost/Day(Rs.)</a:t>
                      </a:r>
                      <a:endParaRPr b="1" sz="1500">
                        <a:highlight>
                          <a:srgbClr val="000000"/>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500">
                          <a:latin typeface="Times New Roman"/>
                          <a:ea typeface="Times New Roman"/>
                          <a:cs typeface="Times New Roman"/>
                          <a:sym typeface="Times New Roman"/>
                        </a:rPr>
                        <a:t>No. of days used</a:t>
                      </a:r>
                      <a:endParaRPr b="1" sz="1500">
                        <a:highlight>
                          <a:srgbClr val="000000"/>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500">
                          <a:latin typeface="Times New Roman"/>
                          <a:ea typeface="Times New Roman"/>
                          <a:cs typeface="Times New Roman"/>
                          <a:sym typeface="Times New Roman"/>
                        </a:rPr>
                        <a:t>Total cost(Rs.)</a:t>
                      </a:r>
                      <a:endParaRPr b="1" sz="1500">
                        <a:highlight>
                          <a:srgbClr val="000000"/>
                        </a:highlight>
                        <a:latin typeface="Times New Roman"/>
                        <a:ea typeface="Times New Roman"/>
                        <a:cs typeface="Times New Roman"/>
                        <a:sym typeface="Times New Roman"/>
                      </a:endParaRPr>
                    </a:p>
                  </a:txBody>
                  <a:tcPr marT="91425" marB="91425" marR="91425" marL="91425"/>
                </a:tc>
              </a:tr>
              <a:tr h="439325">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Chop saw</a:t>
                      </a:r>
                      <a:endParaRPr sz="1500">
                        <a:highlight>
                          <a:srgbClr val="000000"/>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25</a:t>
                      </a:r>
                      <a:endParaRPr sz="1500">
                        <a:highlight>
                          <a:srgbClr val="FFFFFF"/>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2</a:t>
                      </a:r>
                      <a:endParaRPr sz="1500">
                        <a:highlight>
                          <a:srgbClr val="FFFFFF"/>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50</a:t>
                      </a:r>
                      <a:endParaRPr sz="1500">
                        <a:highlight>
                          <a:srgbClr val="FFFFFF"/>
                        </a:highlight>
                        <a:latin typeface="Times New Roman"/>
                        <a:ea typeface="Times New Roman"/>
                        <a:cs typeface="Times New Roman"/>
                        <a:sym typeface="Times New Roman"/>
                      </a:endParaRPr>
                    </a:p>
                  </a:txBody>
                  <a:tcPr marT="91425" marB="91425" marR="91425" marL="91425"/>
                </a:tc>
              </a:tr>
              <a:tr h="439325">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Hand Grill</a:t>
                      </a:r>
                      <a:endParaRPr sz="1500">
                        <a:highlight>
                          <a:srgbClr val="000000"/>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15</a:t>
                      </a:r>
                      <a:endParaRPr sz="1500">
                        <a:highlight>
                          <a:srgbClr val="FFFFFF"/>
                        </a:highlight>
                        <a:latin typeface="Times New Roman"/>
                        <a:ea typeface="Times New Roman"/>
                        <a:cs typeface="Times New Roman"/>
                        <a:sym typeface="Times New Roman"/>
                      </a:endParaRPr>
                    </a:p>
                  </a:txBody>
                  <a:tcPr marT="91425" marB="91425" marR="91425" marL="91425">
                    <a:solidFill>
                      <a:srgbClr val="FFFFFF"/>
                    </a:solidFill>
                  </a:tcPr>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2</a:t>
                      </a:r>
                      <a:endParaRPr sz="1500">
                        <a:highlight>
                          <a:srgbClr val="FFFFFF"/>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30</a:t>
                      </a:r>
                      <a:endParaRPr sz="1500">
                        <a:highlight>
                          <a:srgbClr val="FFFFFF"/>
                        </a:highlight>
                        <a:latin typeface="Times New Roman"/>
                        <a:ea typeface="Times New Roman"/>
                        <a:cs typeface="Times New Roman"/>
                        <a:sym typeface="Times New Roman"/>
                      </a:endParaRPr>
                    </a:p>
                  </a:txBody>
                  <a:tcPr marT="91425" marB="91425" marR="91425" marL="91425"/>
                </a:tc>
              </a:tr>
              <a:tr h="439325">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Grinder</a:t>
                      </a:r>
                      <a:endParaRPr sz="1500">
                        <a:highlight>
                          <a:srgbClr val="000000"/>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15</a:t>
                      </a:r>
                      <a:endParaRPr sz="1500">
                        <a:highlight>
                          <a:srgbClr val="FFFFFF"/>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1</a:t>
                      </a:r>
                      <a:endParaRPr sz="1500">
                        <a:highlight>
                          <a:srgbClr val="FFFFFF"/>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15</a:t>
                      </a:r>
                      <a:endParaRPr sz="1500">
                        <a:highlight>
                          <a:srgbClr val="FFFFFF"/>
                        </a:highlight>
                        <a:latin typeface="Times New Roman"/>
                        <a:ea typeface="Times New Roman"/>
                        <a:cs typeface="Times New Roman"/>
                        <a:sym typeface="Times New Roman"/>
                      </a:endParaRPr>
                    </a:p>
                  </a:txBody>
                  <a:tcPr marT="91425" marB="91425" marR="91425" marL="91425"/>
                </a:tc>
              </a:tr>
              <a:tr h="439325">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Hammer</a:t>
                      </a:r>
                      <a:endParaRPr sz="1500">
                        <a:highlight>
                          <a:srgbClr val="000000"/>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10</a:t>
                      </a:r>
                      <a:endParaRPr sz="1500">
                        <a:highlight>
                          <a:srgbClr val="FFFFFF"/>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2</a:t>
                      </a:r>
                      <a:endParaRPr sz="1500">
                        <a:highlight>
                          <a:srgbClr val="FFFFFF"/>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20</a:t>
                      </a:r>
                      <a:endParaRPr sz="1500">
                        <a:highlight>
                          <a:srgbClr val="FFFFFF"/>
                        </a:highlight>
                        <a:latin typeface="Times New Roman"/>
                        <a:ea typeface="Times New Roman"/>
                        <a:cs typeface="Times New Roman"/>
                        <a:sym typeface="Times New Roman"/>
                      </a:endParaRPr>
                    </a:p>
                  </a:txBody>
                  <a:tcPr marT="91425" marB="91425" marR="91425" marL="91425"/>
                </a:tc>
              </a:tr>
              <a:tr h="439325">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Chisel</a:t>
                      </a:r>
                      <a:endParaRPr sz="1500">
                        <a:highlight>
                          <a:srgbClr val="000000"/>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5</a:t>
                      </a:r>
                      <a:endParaRPr sz="1500">
                        <a:highlight>
                          <a:srgbClr val="FFFFFF"/>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2</a:t>
                      </a:r>
                      <a:endParaRPr sz="1500">
                        <a:highlight>
                          <a:srgbClr val="FFFFFF"/>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highlight>
                            <a:srgbClr val="FFFFFF"/>
                          </a:highlight>
                          <a:latin typeface="Times New Roman"/>
                          <a:ea typeface="Times New Roman"/>
                          <a:cs typeface="Times New Roman"/>
                          <a:sym typeface="Times New Roman"/>
                        </a:rPr>
                        <a:t>10</a:t>
                      </a:r>
                      <a:endParaRPr sz="1500">
                        <a:highlight>
                          <a:srgbClr val="FFFFFF"/>
                        </a:highlight>
                        <a:latin typeface="Times New Roman"/>
                        <a:ea typeface="Times New Roman"/>
                        <a:cs typeface="Times New Roman"/>
                        <a:sym typeface="Times New Roman"/>
                      </a:endParaRPr>
                    </a:p>
                  </a:txBody>
                  <a:tcPr marT="91425" marB="91425" marR="91425" marL="91425"/>
                </a:tc>
              </a:tr>
            </a:tbl>
          </a:graphicData>
        </a:graphic>
      </p:graphicFrame>
      <p:sp>
        <p:nvSpPr>
          <p:cNvPr id="261" name="Google Shape;261;p47"/>
          <p:cNvSpPr txBox="1"/>
          <p:nvPr/>
        </p:nvSpPr>
        <p:spPr>
          <a:xfrm>
            <a:off x="5650050" y="4213775"/>
            <a:ext cx="2811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Total Cost = Rs.125</a:t>
            </a:r>
            <a:endParaRPr b="1" sz="15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sp>
        <p:nvSpPr>
          <p:cNvPr id="266" name="Google Shape;266;p48"/>
          <p:cNvSpPr txBox="1"/>
          <p:nvPr/>
        </p:nvSpPr>
        <p:spPr>
          <a:xfrm>
            <a:off x="458525" y="512250"/>
            <a:ext cx="8413200" cy="4508400"/>
          </a:xfrm>
          <a:prstGeom prst="rect">
            <a:avLst/>
          </a:prstGeom>
          <a:noFill/>
          <a:ln>
            <a:noFill/>
          </a:ln>
        </p:spPr>
        <p:txBody>
          <a:bodyPr anchorCtr="0" anchor="t" bIns="91425" lIns="91425" spcFirstLastPara="1" rIns="91425" wrap="square" tIns="91425">
            <a:spAutoFit/>
          </a:bodyPr>
          <a:lstStyle/>
          <a:p>
            <a:pPr indent="0" lvl="0" marL="0" marR="114300" rtl="0" algn="l">
              <a:lnSpc>
                <a:spcPct val="115000"/>
              </a:lnSpc>
              <a:spcBef>
                <a:spcPts val="800"/>
              </a:spcBef>
              <a:spcAft>
                <a:spcPts val="0"/>
              </a:spcAft>
              <a:buNone/>
            </a:pPr>
            <a:r>
              <a:rPr b="1" lang="en" sz="1550">
                <a:solidFill>
                  <a:srgbClr val="434343"/>
                </a:solidFill>
                <a:latin typeface="Times New Roman"/>
                <a:ea typeface="Times New Roman"/>
                <a:cs typeface="Times New Roman"/>
                <a:sym typeface="Times New Roman"/>
              </a:rPr>
              <a:t>2. Electricity Cost :</a:t>
            </a:r>
            <a:endParaRPr b="1" sz="1550">
              <a:solidFill>
                <a:srgbClr val="434343"/>
              </a:solidFill>
              <a:latin typeface="Times New Roman"/>
              <a:ea typeface="Times New Roman"/>
              <a:cs typeface="Times New Roman"/>
              <a:sym typeface="Times New Roman"/>
            </a:endParaRPr>
          </a:p>
          <a:p>
            <a:pPr indent="0" lvl="0" marL="0" marR="114300" rtl="0" algn="l">
              <a:lnSpc>
                <a:spcPct val="115000"/>
              </a:lnSpc>
              <a:spcBef>
                <a:spcPts val="800"/>
              </a:spcBef>
              <a:spcAft>
                <a:spcPts val="0"/>
              </a:spcAft>
              <a:buNone/>
            </a:pPr>
            <a:r>
              <a:rPr lang="en" sz="1550">
                <a:solidFill>
                  <a:srgbClr val="434343"/>
                </a:solidFill>
                <a:latin typeface="Times New Roman"/>
                <a:ea typeface="Times New Roman"/>
                <a:cs typeface="Times New Roman"/>
                <a:sym typeface="Times New Roman"/>
              </a:rPr>
              <a:t>Approximately 18 units will be consumed during production of truss. </a:t>
            </a:r>
            <a:endParaRPr sz="1550">
              <a:solidFill>
                <a:srgbClr val="434343"/>
              </a:solidFill>
              <a:latin typeface="Times New Roman"/>
              <a:ea typeface="Times New Roman"/>
              <a:cs typeface="Times New Roman"/>
              <a:sym typeface="Times New Roman"/>
            </a:endParaRPr>
          </a:p>
          <a:p>
            <a:pPr indent="0" lvl="0" marL="0" marR="114300" rtl="0" algn="l">
              <a:lnSpc>
                <a:spcPct val="115000"/>
              </a:lnSpc>
              <a:spcBef>
                <a:spcPts val="800"/>
              </a:spcBef>
              <a:spcAft>
                <a:spcPts val="0"/>
              </a:spcAft>
              <a:buNone/>
            </a:pPr>
            <a:r>
              <a:rPr lang="en" sz="1550">
                <a:solidFill>
                  <a:srgbClr val="434343"/>
                </a:solidFill>
                <a:latin typeface="Times New Roman"/>
                <a:ea typeface="Times New Roman"/>
                <a:cs typeface="Times New Roman"/>
                <a:sym typeface="Times New Roman"/>
              </a:rPr>
              <a:t>Cost of one unit is Rs.9</a:t>
            </a:r>
            <a:endParaRPr sz="1550">
              <a:solidFill>
                <a:srgbClr val="434343"/>
              </a:solidFill>
              <a:latin typeface="Times New Roman"/>
              <a:ea typeface="Times New Roman"/>
              <a:cs typeface="Times New Roman"/>
              <a:sym typeface="Times New Roman"/>
            </a:endParaRPr>
          </a:p>
          <a:p>
            <a:pPr indent="0" lvl="0" marL="0" marR="114300" rtl="0" algn="l">
              <a:lnSpc>
                <a:spcPct val="115000"/>
              </a:lnSpc>
              <a:spcBef>
                <a:spcPts val="800"/>
              </a:spcBef>
              <a:spcAft>
                <a:spcPts val="0"/>
              </a:spcAft>
              <a:buNone/>
            </a:pPr>
            <a:r>
              <a:rPr lang="en" sz="1550">
                <a:solidFill>
                  <a:srgbClr val="434343"/>
                </a:solidFill>
                <a:latin typeface="Times New Roman"/>
                <a:ea typeface="Times New Roman"/>
                <a:cs typeface="Times New Roman"/>
                <a:sym typeface="Times New Roman"/>
              </a:rPr>
              <a:t>Total electricity cost = 18 units x Rs 9</a:t>
            </a:r>
            <a:endParaRPr sz="1550">
              <a:solidFill>
                <a:srgbClr val="434343"/>
              </a:solidFill>
              <a:latin typeface="Times New Roman"/>
              <a:ea typeface="Times New Roman"/>
              <a:cs typeface="Times New Roman"/>
              <a:sym typeface="Times New Roman"/>
            </a:endParaRPr>
          </a:p>
          <a:p>
            <a:pPr indent="0" lvl="0" marL="0" marR="114300" rtl="0" algn="l">
              <a:lnSpc>
                <a:spcPct val="115000"/>
              </a:lnSpc>
              <a:spcBef>
                <a:spcPts val="800"/>
              </a:spcBef>
              <a:spcAft>
                <a:spcPts val="0"/>
              </a:spcAft>
              <a:buNone/>
            </a:pPr>
            <a:r>
              <a:rPr lang="en" sz="1550">
                <a:solidFill>
                  <a:srgbClr val="434343"/>
                </a:solidFill>
                <a:latin typeface="Times New Roman"/>
                <a:ea typeface="Times New Roman"/>
                <a:cs typeface="Times New Roman"/>
                <a:sym typeface="Times New Roman"/>
              </a:rPr>
              <a:t>                                </a:t>
            </a:r>
            <a:r>
              <a:rPr b="1" lang="en" sz="1550">
                <a:solidFill>
                  <a:srgbClr val="434343"/>
                </a:solidFill>
                <a:latin typeface="Times New Roman"/>
                <a:ea typeface="Times New Roman"/>
                <a:cs typeface="Times New Roman"/>
                <a:sym typeface="Times New Roman"/>
              </a:rPr>
              <a:t> = Rs. 162</a:t>
            </a:r>
            <a:endParaRPr b="1" sz="1550">
              <a:solidFill>
                <a:srgbClr val="434343"/>
              </a:solidFill>
              <a:latin typeface="Times New Roman"/>
              <a:ea typeface="Times New Roman"/>
              <a:cs typeface="Times New Roman"/>
              <a:sym typeface="Times New Roman"/>
            </a:endParaRPr>
          </a:p>
          <a:p>
            <a:pPr indent="0" lvl="0" marL="0" marR="114300" rtl="0" algn="l">
              <a:lnSpc>
                <a:spcPct val="115000"/>
              </a:lnSpc>
              <a:spcBef>
                <a:spcPts val="800"/>
              </a:spcBef>
              <a:spcAft>
                <a:spcPts val="0"/>
              </a:spcAft>
              <a:buNone/>
            </a:pPr>
            <a:r>
              <a:t/>
            </a:r>
            <a:endParaRPr sz="1550">
              <a:solidFill>
                <a:srgbClr val="434343"/>
              </a:solidFill>
              <a:latin typeface="Times New Roman"/>
              <a:ea typeface="Times New Roman"/>
              <a:cs typeface="Times New Roman"/>
              <a:sym typeface="Times New Roman"/>
            </a:endParaRPr>
          </a:p>
          <a:p>
            <a:pPr indent="0" lvl="0" marL="0" marR="114300" rtl="0" algn="l">
              <a:lnSpc>
                <a:spcPct val="115000"/>
              </a:lnSpc>
              <a:spcBef>
                <a:spcPts val="800"/>
              </a:spcBef>
              <a:spcAft>
                <a:spcPts val="0"/>
              </a:spcAft>
              <a:buNone/>
            </a:pPr>
            <a:r>
              <a:rPr b="1" lang="en" sz="1550">
                <a:solidFill>
                  <a:srgbClr val="434343"/>
                </a:solidFill>
                <a:latin typeface="Times New Roman"/>
                <a:ea typeface="Times New Roman"/>
                <a:cs typeface="Times New Roman"/>
                <a:sym typeface="Times New Roman"/>
              </a:rPr>
              <a:t>3. Engineer/designer:</a:t>
            </a:r>
            <a:endParaRPr b="1" sz="1550">
              <a:solidFill>
                <a:srgbClr val="434343"/>
              </a:solidFill>
              <a:latin typeface="Times New Roman"/>
              <a:ea typeface="Times New Roman"/>
              <a:cs typeface="Times New Roman"/>
              <a:sym typeface="Times New Roman"/>
            </a:endParaRPr>
          </a:p>
          <a:p>
            <a:pPr indent="0" lvl="0" marL="0" marR="114300" rtl="0" algn="l">
              <a:lnSpc>
                <a:spcPct val="115000"/>
              </a:lnSpc>
              <a:spcBef>
                <a:spcPts val="800"/>
              </a:spcBef>
              <a:spcAft>
                <a:spcPts val="0"/>
              </a:spcAft>
              <a:buNone/>
            </a:pPr>
            <a:r>
              <a:rPr lang="en" sz="1550">
                <a:solidFill>
                  <a:srgbClr val="434343"/>
                </a:solidFill>
                <a:latin typeface="Times New Roman"/>
                <a:ea typeface="Times New Roman"/>
                <a:cs typeface="Times New Roman"/>
                <a:sym typeface="Times New Roman"/>
              </a:rPr>
              <a:t>The fees of the engineer /designer is 2% of the total cost of the project. </a:t>
            </a:r>
            <a:endParaRPr sz="1550">
              <a:solidFill>
                <a:srgbClr val="434343"/>
              </a:solidFill>
              <a:latin typeface="Times New Roman"/>
              <a:ea typeface="Times New Roman"/>
              <a:cs typeface="Times New Roman"/>
              <a:sym typeface="Times New Roman"/>
            </a:endParaRPr>
          </a:p>
          <a:p>
            <a:pPr indent="0" lvl="0" marL="0" marR="114300" rtl="0" algn="l">
              <a:lnSpc>
                <a:spcPct val="115000"/>
              </a:lnSpc>
              <a:spcBef>
                <a:spcPts val="800"/>
              </a:spcBef>
              <a:spcAft>
                <a:spcPts val="0"/>
              </a:spcAft>
              <a:buNone/>
            </a:pPr>
            <a:r>
              <a:rPr lang="en" sz="1550">
                <a:solidFill>
                  <a:srgbClr val="434343"/>
                </a:solidFill>
                <a:latin typeface="Times New Roman"/>
                <a:ea typeface="Times New Roman"/>
                <a:cs typeface="Times New Roman"/>
                <a:sym typeface="Times New Roman"/>
              </a:rPr>
              <a:t>So far the cost of the project is Rs 2500</a:t>
            </a:r>
            <a:endParaRPr sz="1550">
              <a:solidFill>
                <a:srgbClr val="434343"/>
              </a:solidFill>
              <a:latin typeface="Times New Roman"/>
              <a:ea typeface="Times New Roman"/>
              <a:cs typeface="Times New Roman"/>
              <a:sym typeface="Times New Roman"/>
            </a:endParaRPr>
          </a:p>
          <a:p>
            <a:pPr indent="0" lvl="0" marL="0" marR="114300" rtl="0" algn="l">
              <a:lnSpc>
                <a:spcPct val="115000"/>
              </a:lnSpc>
              <a:spcBef>
                <a:spcPts val="800"/>
              </a:spcBef>
              <a:spcAft>
                <a:spcPts val="0"/>
              </a:spcAft>
              <a:buNone/>
            </a:pPr>
            <a:r>
              <a:rPr lang="en" sz="1550">
                <a:solidFill>
                  <a:srgbClr val="434343"/>
                </a:solidFill>
                <a:latin typeface="Times New Roman"/>
                <a:ea typeface="Times New Roman"/>
                <a:cs typeface="Times New Roman"/>
                <a:sym typeface="Times New Roman"/>
              </a:rPr>
              <a:t>Cost of engineer/designer = 2500×0.02</a:t>
            </a:r>
            <a:endParaRPr sz="1550">
              <a:solidFill>
                <a:srgbClr val="434343"/>
              </a:solidFill>
              <a:latin typeface="Times New Roman"/>
              <a:ea typeface="Times New Roman"/>
              <a:cs typeface="Times New Roman"/>
              <a:sym typeface="Times New Roman"/>
            </a:endParaRPr>
          </a:p>
          <a:p>
            <a:pPr indent="0" lvl="0" marL="0" marR="114300" rtl="0" algn="l">
              <a:lnSpc>
                <a:spcPct val="115000"/>
              </a:lnSpc>
              <a:spcBef>
                <a:spcPts val="800"/>
              </a:spcBef>
              <a:spcAft>
                <a:spcPts val="0"/>
              </a:spcAft>
              <a:buNone/>
            </a:pPr>
            <a:r>
              <a:rPr lang="en" sz="1550">
                <a:solidFill>
                  <a:srgbClr val="434343"/>
                </a:solidFill>
                <a:latin typeface="Times New Roman"/>
                <a:ea typeface="Times New Roman"/>
                <a:cs typeface="Times New Roman"/>
                <a:sym typeface="Times New Roman"/>
              </a:rPr>
              <a:t>                                         </a:t>
            </a:r>
            <a:r>
              <a:rPr b="1" lang="en" sz="1550">
                <a:solidFill>
                  <a:srgbClr val="434343"/>
                </a:solidFill>
                <a:latin typeface="Times New Roman"/>
                <a:ea typeface="Times New Roman"/>
                <a:cs typeface="Times New Roman"/>
                <a:sym typeface="Times New Roman"/>
              </a:rPr>
              <a:t> = Rs 50</a:t>
            </a:r>
            <a:endParaRPr b="1" sz="1550">
              <a:solidFill>
                <a:srgbClr val="434343"/>
              </a:solidFill>
              <a:latin typeface="Times New Roman"/>
              <a:ea typeface="Times New Roman"/>
              <a:cs typeface="Times New Roman"/>
              <a:sym typeface="Times New Roman"/>
            </a:endParaRPr>
          </a:p>
          <a:p>
            <a:pPr indent="0" lvl="0" marL="0" marR="114300" rtl="0" algn="l">
              <a:lnSpc>
                <a:spcPct val="115000"/>
              </a:lnSpc>
              <a:spcBef>
                <a:spcPts val="800"/>
              </a:spcBef>
              <a:spcAft>
                <a:spcPts val="0"/>
              </a:spcAft>
              <a:buNone/>
            </a:pPr>
            <a:r>
              <a:t/>
            </a:r>
            <a:endParaRPr sz="1150">
              <a:solidFill>
                <a:schemeClr val="accen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aphicFrame>
        <p:nvGraphicFramePr>
          <p:cNvPr id="271" name="Google Shape;271;p49"/>
          <p:cNvGraphicFramePr/>
          <p:nvPr/>
        </p:nvGraphicFramePr>
        <p:xfrm>
          <a:off x="904000" y="847150"/>
          <a:ext cx="3000000" cy="3000000"/>
        </p:xfrm>
        <a:graphic>
          <a:graphicData uri="http://schemas.openxmlformats.org/drawingml/2006/table">
            <a:tbl>
              <a:tblPr>
                <a:noFill/>
                <a:tableStyleId>{C12E5EDF-BDC0-4950-8D56-C31A42A302C1}</a:tableStyleId>
              </a:tblPr>
              <a:tblGrid>
                <a:gridCol w="2223175"/>
                <a:gridCol w="2223175"/>
                <a:gridCol w="2223175"/>
              </a:tblGrid>
              <a:tr h="452225">
                <a:tc>
                  <a:txBody>
                    <a:bodyPr/>
                    <a:lstStyle/>
                    <a:p>
                      <a:pPr indent="0" lvl="0" marL="0" rtl="0" algn="l">
                        <a:spcBef>
                          <a:spcPts val="0"/>
                        </a:spcBef>
                        <a:spcAft>
                          <a:spcPts val="0"/>
                        </a:spcAft>
                        <a:buNone/>
                      </a:pPr>
                      <a:r>
                        <a:rPr b="1" lang="en" sz="1500">
                          <a:solidFill>
                            <a:schemeClr val="accent1"/>
                          </a:solidFill>
                          <a:latin typeface="Times New Roman"/>
                          <a:ea typeface="Times New Roman"/>
                          <a:cs typeface="Times New Roman"/>
                          <a:sym typeface="Times New Roman"/>
                        </a:rPr>
                        <a:t>Type of cost.</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500">
                          <a:solidFill>
                            <a:schemeClr val="accent1"/>
                          </a:solidFill>
                          <a:latin typeface="Times New Roman"/>
                          <a:ea typeface="Times New Roman"/>
                          <a:cs typeface="Times New Roman"/>
                          <a:sym typeface="Times New Roman"/>
                        </a:rPr>
                        <a:t>Elements.</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500">
                          <a:solidFill>
                            <a:schemeClr val="accent1"/>
                          </a:solidFill>
                          <a:latin typeface="Times New Roman"/>
                          <a:ea typeface="Times New Roman"/>
                          <a:cs typeface="Times New Roman"/>
                          <a:sym typeface="Times New Roman"/>
                        </a:rPr>
                        <a:t>Cost.</a:t>
                      </a:r>
                      <a:endParaRPr sz="1500">
                        <a:latin typeface="Times New Roman"/>
                        <a:ea typeface="Times New Roman"/>
                        <a:cs typeface="Times New Roman"/>
                        <a:sym typeface="Times New Roman"/>
                      </a:endParaRPr>
                    </a:p>
                  </a:txBody>
                  <a:tcPr marT="91425" marB="91425" marR="91425" marL="91425"/>
                </a:tc>
              </a:tr>
              <a:tr h="452225">
                <a:tc>
                  <a:txBody>
                    <a:bodyPr/>
                    <a:lstStyle/>
                    <a:p>
                      <a:pPr indent="0" lvl="0" marL="0" rtl="0" algn="l">
                        <a:spcBef>
                          <a:spcPts val="0"/>
                        </a:spcBef>
                        <a:spcAft>
                          <a:spcPts val="0"/>
                        </a:spcAft>
                        <a:buNone/>
                      </a:pPr>
                      <a:r>
                        <a:rPr b="1" lang="en" sz="1500">
                          <a:solidFill>
                            <a:schemeClr val="accent1"/>
                          </a:solidFill>
                          <a:latin typeface="Times New Roman"/>
                          <a:ea typeface="Times New Roman"/>
                          <a:cs typeface="Times New Roman"/>
                          <a:sym typeface="Times New Roman"/>
                        </a:rPr>
                        <a:t>Direct</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Material</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Rs. 420</a:t>
                      </a:r>
                      <a:endParaRPr sz="1500">
                        <a:latin typeface="Times New Roman"/>
                        <a:ea typeface="Times New Roman"/>
                        <a:cs typeface="Times New Roman"/>
                        <a:sym typeface="Times New Roman"/>
                      </a:endParaRPr>
                    </a:p>
                  </a:txBody>
                  <a:tcPr marT="91425" marB="91425" marR="91425" marL="91425"/>
                </a:tc>
              </a:tr>
              <a:tr h="452225">
                <a:tc>
                  <a:txBody>
                    <a:bodyPr/>
                    <a:lstStyle/>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Labour</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Rs. 400</a:t>
                      </a:r>
                      <a:endParaRPr sz="1500">
                        <a:latin typeface="Times New Roman"/>
                        <a:ea typeface="Times New Roman"/>
                        <a:cs typeface="Times New Roman"/>
                        <a:sym typeface="Times New Roman"/>
                      </a:endParaRPr>
                    </a:p>
                  </a:txBody>
                  <a:tcPr marT="91425" marB="91425" marR="91425" marL="91425"/>
                </a:tc>
              </a:tr>
              <a:tr h="452225">
                <a:tc>
                  <a:txBody>
                    <a:bodyPr/>
                    <a:lstStyle/>
                    <a:p>
                      <a:pPr indent="0" lvl="0" marL="0" rtl="0" algn="l">
                        <a:spcBef>
                          <a:spcPts val="0"/>
                        </a:spcBef>
                        <a:spcAft>
                          <a:spcPts val="0"/>
                        </a:spcAft>
                        <a:buNone/>
                      </a:pPr>
                      <a:r>
                        <a:rPr b="1" lang="en" sz="1500">
                          <a:solidFill>
                            <a:schemeClr val="accent1"/>
                          </a:solidFill>
                          <a:latin typeface="Times New Roman"/>
                          <a:ea typeface="Times New Roman"/>
                          <a:cs typeface="Times New Roman"/>
                          <a:sym typeface="Times New Roman"/>
                        </a:rPr>
                        <a:t>Indirect</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Hiring of machines</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Rs. 125</a:t>
                      </a:r>
                      <a:endParaRPr sz="1500">
                        <a:latin typeface="Times New Roman"/>
                        <a:ea typeface="Times New Roman"/>
                        <a:cs typeface="Times New Roman"/>
                        <a:sym typeface="Times New Roman"/>
                      </a:endParaRPr>
                    </a:p>
                  </a:txBody>
                  <a:tcPr marT="91425" marB="91425" marR="91425" marL="91425"/>
                </a:tc>
              </a:tr>
              <a:tr h="452225">
                <a:tc>
                  <a:txBody>
                    <a:bodyPr/>
                    <a:lstStyle/>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Engineer/designer</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Rs. 50</a:t>
                      </a:r>
                      <a:endParaRPr sz="1500">
                        <a:latin typeface="Times New Roman"/>
                        <a:ea typeface="Times New Roman"/>
                        <a:cs typeface="Times New Roman"/>
                        <a:sym typeface="Times New Roman"/>
                      </a:endParaRPr>
                    </a:p>
                  </a:txBody>
                  <a:tcPr marT="91425" marB="91425" marR="91425" marL="91425"/>
                </a:tc>
              </a:tr>
              <a:tr h="452225">
                <a:tc>
                  <a:txBody>
                    <a:bodyPr/>
                    <a:lstStyle/>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Electricity</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solidFill>
                            <a:schemeClr val="accent1"/>
                          </a:solidFill>
                          <a:latin typeface="Times New Roman"/>
                          <a:ea typeface="Times New Roman"/>
                          <a:cs typeface="Times New Roman"/>
                          <a:sym typeface="Times New Roman"/>
                        </a:rPr>
                        <a:t>Rs. 162</a:t>
                      </a:r>
                      <a:endParaRPr sz="1500">
                        <a:latin typeface="Times New Roman"/>
                        <a:ea typeface="Times New Roman"/>
                        <a:cs typeface="Times New Roman"/>
                        <a:sym typeface="Times New Roman"/>
                      </a:endParaRPr>
                    </a:p>
                  </a:txBody>
                  <a:tcPr marT="91425" marB="91425" marR="91425" marL="91425"/>
                </a:tc>
              </a:tr>
            </a:tbl>
          </a:graphicData>
        </a:graphic>
      </p:graphicFrame>
      <p:sp>
        <p:nvSpPr>
          <p:cNvPr id="272" name="Google Shape;272;p49"/>
          <p:cNvSpPr txBox="1"/>
          <p:nvPr/>
        </p:nvSpPr>
        <p:spPr>
          <a:xfrm>
            <a:off x="1585263" y="192900"/>
            <a:ext cx="5307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latin typeface="Times New Roman"/>
                <a:ea typeface="Times New Roman"/>
                <a:cs typeface="Times New Roman"/>
                <a:sym typeface="Times New Roman"/>
              </a:rPr>
              <a:t>Total Cost Estimation:</a:t>
            </a:r>
            <a:endParaRPr b="1" sz="2300">
              <a:latin typeface="Times New Roman"/>
              <a:ea typeface="Times New Roman"/>
              <a:cs typeface="Times New Roman"/>
              <a:sym typeface="Times New Roman"/>
            </a:endParaRPr>
          </a:p>
        </p:txBody>
      </p:sp>
      <p:graphicFrame>
        <p:nvGraphicFramePr>
          <p:cNvPr id="273" name="Google Shape;273;p49"/>
          <p:cNvGraphicFramePr/>
          <p:nvPr/>
        </p:nvGraphicFramePr>
        <p:xfrm>
          <a:off x="904000" y="3560500"/>
          <a:ext cx="3000000" cy="3000000"/>
        </p:xfrm>
        <a:graphic>
          <a:graphicData uri="http://schemas.openxmlformats.org/drawingml/2006/table">
            <a:tbl>
              <a:tblPr>
                <a:noFill/>
                <a:tableStyleId>{C12E5EDF-BDC0-4950-8D56-C31A42A302C1}</a:tableStyleId>
              </a:tblPr>
              <a:tblGrid>
                <a:gridCol w="2223175"/>
                <a:gridCol w="2223175"/>
                <a:gridCol w="2223175"/>
              </a:tblGrid>
              <a:tr h="372125">
                <a:tc>
                  <a:txBody>
                    <a:bodyPr/>
                    <a:lstStyle/>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500">
                          <a:solidFill>
                            <a:schemeClr val="accent1"/>
                          </a:solidFill>
                          <a:latin typeface="Times New Roman"/>
                          <a:ea typeface="Times New Roman"/>
                          <a:cs typeface="Times New Roman"/>
                          <a:sym typeface="Times New Roman"/>
                        </a:rPr>
                        <a:t>Total</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500">
                          <a:solidFill>
                            <a:schemeClr val="accent1"/>
                          </a:solidFill>
                          <a:latin typeface="Times New Roman"/>
                          <a:ea typeface="Times New Roman"/>
                          <a:cs typeface="Times New Roman"/>
                          <a:sym typeface="Times New Roman"/>
                        </a:rPr>
                        <a:t>Rs. 1157</a:t>
                      </a:r>
                      <a:endParaRPr sz="1500">
                        <a:latin typeface="Times New Roman"/>
                        <a:ea typeface="Times New Roman"/>
                        <a:cs typeface="Times New Roman"/>
                        <a:sym typeface="Times New Roman"/>
                      </a:endParaRPr>
                    </a:p>
                  </a:txBody>
                  <a:tcPr marT="91425" marB="91425" marR="91425" marL="91425"/>
                </a:tc>
              </a:tr>
            </a:tbl>
          </a:graphicData>
        </a:graphic>
      </p:graphicFrame>
      <p:sp>
        <p:nvSpPr>
          <p:cNvPr id="274" name="Google Shape;274;p49"/>
          <p:cNvSpPr txBox="1"/>
          <p:nvPr/>
        </p:nvSpPr>
        <p:spPr>
          <a:xfrm>
            <a:off x="788675" y="4036400"/>
            <a:ext cx="7918500" cy="943500"/>
          </a:xfrm>
          <a:prstGeom prst="rect">
            <a:avLst/>
          </a:prstGeom>
          <a:noFill/>
          <a:ln>
            <a:noFill/>
          </a:ln>
        </p:spPr>
        <p:txBody>
          <a:bodyPr anchorCtr="0" anchor="t" bIns="91425" lIns="91425" spcFirstLastPara="1" rIns="91425" wrap="square" tIns="91425">
            <a:spAutoFit/>
          </a:bodyPr>
          <a:lstStyle/>
          <a:p>
            <a:pPr indent="0" lvl="0" marL="63500" marR="965200" rtl="0" algn="l">
              <a:lnSpc>
                <a:spcPct val="120000"/>
              </a:lnSpc>
              <a:spcBef>
                <a:spcPts val="500"/>
              </a:spcBef>
              <a:spcAft>
                <a:spcPts val="0"/>
              </a:spcAft>
              <a:buNone/>
            </a:pPr>
            <a:r>
              <a:rPr lang="en" sz="1450">
                <a:solidFill>
                  <a:srgbClr val="434343"/>
                </a:solidFill>
                <a:latin typeface="Times New Roman"/>
                <a:ea typeface="Times New Roman"/>
                <a:cs typeface="Times New Roman"/>
                <a:sym typeface="Times New Roman"/>
              </a:rPr>
              <a:t>Thus, the cost analysis done above is done with the approximation of time and material required to make the crippler Climber. Actual cost of the production of this prototype may vary close to this projected value depending on the market scenario.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8" name="Shape 278"/>
        <p:cNvGrpSpPr/>
        <p:nvPr/>
      </p:nvGrpSpPr>
      <p:grpSpPr>
        <a:xfrm>
          <a:off x="0" y="0"/>
          <a:ext cx="0" cy="0"/>
          <a:chOff x="0" y="0"/>
          <a:chExt cx="0" cy="0"/>
        </a:xfrm>
      </p:grpSpPr>
      <p:sp>
        <p:nvSpPr>
          <p:cNvPr id="279" name="Google Shape;279;p5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0">
                <a:solidFill>
                  <a:srgbClr val="C55A11"/>
                </a:solidFill>
                <a:latin typeface="Times New Roman"/>
                <a:ea typeface="Times New Roman"/>
                <a:cs typeface="Times New Roman"/>
                <a:sym typeface="Times New Roman"/>
              </a:rPr>
              <a:t>Results and </a:t>
            </a:r>
            <a:r>
              <a:rPr lang="en" sz="2900">
                <a:solidFill>
                  <a:srgbClr val="C55A11"/>
                </a:solidFill>
                <a:latin typeface="Times New Roman"/>
                <a:ea typeface="Times New Roman"/>
                <a:cs typeface="Times New Roman"/>
                <a:sym typeface="Times New Roman"/>
              </a:rPr>
              <a:t>Conclusion:</a:t>
            </a:r>
            <a:endParaRPr sz="2900">
              <a:solidFill>
                <a:srgbClr val="C55A11"/>
              </a:solidFill>
              <a:latin typeface="Times New Roman"/>
              <a:ea typeface="Times New Roman"/>
              <a:cs typeface="Times New Roman"/>
              <a:sym typeface="Times New Roman"/>
            </a:endParaRPr>
          </a:p>
        </p:txBody>
      </p:sp>
      <p:sp>
        <p:nvSpPr>
          <p:cNvPr id="280" name="Google Shape;280;p50"/>
          <p:cNvSpPr txBox="1"/>
          <p:nvPr>
            <p:ph idx="1" type="body"/>
          </p:nvPr>
        </p:nvSpPr>
        <p:spPr>
          <a:xfrm>
            <a:off x="311700" y="13831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434343"/>
                </a:solidFill>
                <a:latin typeface="Times New Roman"/>
                <a:ea typeface="Times New Roman"/>
                <a:cs typeface="Times New Roman"/>
                <a:sym typeface="Times New Roman"/>
              </a:rPr>
              <a:t>In this subject of civil prototyping we learnt the basics about the civil structure and truss structure. We also came across civil engineering structures, their strength, their joining and using. From this course we come to know that what is trending in current and what will be trending in future.</a:t>
            </a:r>
            <a:endParaRPr sz="1600">
              <a:solidFill>
                <a:srgbClr val="434343"/>
              </a:solidFill>
              <a:latin typeface="Times New Roman"/>
              <a:ea typeface="Times New Roman"/>
              <a:cs typeface="Times New Roman"/>
              <a:sym typeface="Times New Roman"/>
            </a:endParaRPr>
          </a:p>
          <a:p>
            <a:pPr indent="-330200" lvl="0" marL="457200" rtl="0" algn="l">
              <a:spcBef>
                <a:spcPts val="120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In this prototype we learn about fabrication, analysis and testing of the prototype.</a:t>
            </a:r>
            <a:endParaRPr sz="1600">
              <a:solidFill>
                <a:srgbClr val="434343"/>
              </a:solidFill>
              <a:latin typeface="Times New Roman"/>
              <a:ea typeface="Times New Roman"/>
              <a:cs typeface="Times New Roman"/>
              <a:sym typeface="Times New Roman"/>
            </a:endParaRPr>
          </a:p>
          <a:p>
            <a:pPr indent="-330200" lvl="0" marL="457200" rtl="0" algn="l">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Bamboo is a more economical material than steel.</a:t>
            </a:r>
            <a:endParaRPr sz="1600">
              <a:solidFill>
                <a:srgbClr val="434343"/>
              </a:solidFill>
              <a:latin typeface="Times New Roman"/>
              <a:ea typeface="Times New Roman"/>
              <a:cs typeface="Times New Roman"/>
              <a:sym typeface="Times New Roman"/>
            </a:endParaRPr>
          </a:p>
          <a:p>
            <a:pPr indent="-330200" lvl="0" marL="457200" rtl="0" algn="l">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We learned how to perform various tests like compression test, joint test and tension test.</a:t>
            </a:r>
            <a:endParaRPr sz="1600">
              <a:solidFill>
                <a:srgbClr val="434343"/>
              </a:solidFill>
              <a:latin typeface="Times New Roman"/>
              <a:ea typeface="Times New Roman"/>
              <a:cs typeface="Times New Roman"/>
              <a:sym typeface="Times New Roman"/>
            </a:endParaRPr>
          </a:p>
          <a:p>
            <a:pPr indent="-330200" lvl="0" marL="457200" rtl="0" algn="l">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Design of our structure was successfully made using software like Autodesk</a:t>
            </a:r>
            <a:endParaRPr sz="1600">
              <a:solidFill>
                <a:srgbClr val="434343"/>
              </a:solidFill>
              <a:latin typeface="Times New Roman"/>
              <a:ea typeface="Times New Roman"/>
              <a:cs typeface="Times New Roman"/>
              <a:sym typeface="Times New Roman"/>
            </a:endParaRPr>
          </a:p>
          <a:p>
            <a:pPr indent="-330200" lvl="0" marL="457200" rtl="0" algn="l">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Fusion 360.</a:t>
            </a:r>
            <a:endParaRPr sz="1600">
              <a:solidFill>
                <a:srgbClr val="434343"/>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1"/>
          <p:cNvSpPr txBox="1"/>
          <p:nvPr>
            <p:ph type="title"/>
          </p:nvPr>
        </p:nvSpPr>
        <p:spPr>
          <a:xfrm>
            <a:off x="524125" y="311425"/>
            <a:ext cx="8402100" cy="696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55A11"/>
              </a:buClr>
              <a:buSzPts val="3300"/>
              <a:buFont typeface="Times New Roman"/>
              <a:buNone/>
            </a:pPr>
            <a:r>
              <a:rPr b="1" lang="en" sz="2900">
                <a:solidFill>
                  <a:srgbClr val="C55A11"/>
                </a:solidFill>
                <a:latin typeface="Times New Roman"/>
                <a:ea typeface="Times New Roman"/>
                <a:cs typeface="Times New Roman"/>
                <a:sym typeface="Times New Roman"/>
              </a:rPr>
              <a:t>References:</a:t>
            </a:r>
            <a:endParaRPr sz="2900"/>
          </a:p>
        </p:txBody>
      </p:sp>
      <p:sp>
        <p:nvSpPr>
          <p:cNvPr id="286" name="Google Shape;286;p51"/>
          <p:cNvSpPr txBox="1"/>
          <p:nvPr>
            <p:ph idx="1" type="body"/>
          </p:nvPr>
        </p:nvSpPr>
        <p:spPr>
          <a:xfrm>
            <a:off x="339600" y="1251224"/>
            <a:ext cx="8464800" cy="3512100"/>
          </a:xfrm>
          <a:prstGeom prst="rect">
            <a:avLst/>
          </a:prstGeom>
          <a:noFill/>
          <a:ln>
            <a:noFill/>
          </a:ln>
        </p:spPr>
        <p:txBody>
          <a:bodyPr anchorCtr="0" anchor="t" bIns="34275" lIns="68575" spcFirstLastPara="1" rIns="68575" wrap="square" tIns="34275">
            <a:normAutofit/>
          </a:bodyPr>
          <a:lstStyle/>
          <a:p>
            <a:pPr indent="-254000" lvl="0" marL="254000" rtl="0" algn="just">
              <a:lnSpc>
                <a:spcPct val="150000"/>
              </a:lnSpc>
              <a:spcBef>
                <a:spcPts val="500"/>
              </a:spcBef>
              <a:spcAft>
                <a:spcPts val="0"/>
              </a:spcAft>
              <a:buSzPts val="1400"/>
              <a:buNone/>
            </a:pPr>
            <a:r>
              <a:rPr lang="en" sz="1500">
                <a:latin typeface="Times New Roman"/>
                <a:ea typeface="Times New Roman"/>
                <a:cs typeface="Times New Roman"/>
                <a:sym typeface="Times New Roman"/>
              </a:rPr>
              <a:t>1. </a:t>
            </a:r>
            <a:r>
              <a:rPr lang="en" sz="1500" u="sng">
                <a:solidFill>
                  <a:srgbClr val="666666"/>
                </a:solidFill>
                <a:latin typeface="Times New Roman"/>
                <a:ea typeface="Times New Roman"/>
                <a:cs typeface="Times New Roman"/>
                <a:sym typeface="Times New Roman"/>
                <a:hlinkClick r:id="rId3">
                  <a:extLst>
                    <a:ext uri="{A12FA001-AC4F-418D-AE19-62706E023703}">
                      <ahyp:hlinkClr val="tx"/>
                    </a:ext>
                  </a:extLst>
                </a:hlinkClick>
              </a:rPr>
              <a:t>https://ieeexplore.ieee.org/document/7016225</a:t>
            </a:r>
            <a:r>
              <a:rPr lang="en"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indent="-254000" lvl="0" marL="254000" rtl="0" algn="just">
              <a:lnSpc>
                <a:spcPct val="150000"/>
              </a:lnSpc>
              <a:spcBef>
                <a:spcPts val="900"/>
              </a:spcBef>
              <a:spcAft>
                <a:spcPts val="0"/>
              </a:spcAft>
              <a:buSzPts val="1400"/>
              <a:buNone/>
            </a:pPr>
            <a:r>
              <a:rPr lang="en" sz="1500">
                <a:latin typeface="Times New Roman"/>
                <a:ea typeface="Times New Roman"/>
                <a:cs typeface="Times New Roman"/>
                <a:sym typeface="Times New Roman"/>
              </a:rPr>
              <a:t>2.</a:t>
            </a:r>
            <a:r>
              <a:rPr lang="en" sz="1500" u="sng">
                <a:solidFill>
                  <a:srgbClr val="666666"/>
                </a:solidFill>
                <a:latin typeface="Times New Roman"/>
                <a:ea typeface="Times New Roman"/>
                <a:cs typeface="Times New Roman"/>
                <a:sym typeface="Times New Roman"/>
              </a:rPr>
              <a:t>https://www.researchgate.net/publication/224453645_Online_detection_and_sorting_syst   em_of_bamboo_strip_based_on_visual_servo.</a:t>
            </a:r>
            <a:endParaRPr sz="1500">
              <a:latin typeface="Times New Roman"/>
              <a:ea typeface="Times New Roman"/>
              <a:cs typeface="Times New Roman"/>
              <a:sym typeface="Times New Roman"/>
            </a:endParaRPr>
          </a:p>
          <a:p>
            <a:pPr indent="-254000" lvl="0" marL="254000" rtl="0" algn="just">
              <a:lnSpc>
                <a:spcPct val="150000"/>
              </a:lnSpc>
              <a:spcBef>
                <a:spcPts val="900"/>
              </a:spcBef>
              <a:spcAft>
                <a:spcPts val="0"/>
              </a:spcAft>
              <a:buSzPts val="1400"/>
              <a:buNone/>
            </a:pPr>
            <a:r>
              <a:rPr lang="en" sz="1500">
                <a:solidFill>
                  <a:srgbClr val="434343"/>
                </a:solidFill>
                <a:latin typeface="Times New Roman"/>
                <a:ea typeface="Times New Roman"/>
                <a:cs typeface="Times New Roman"/>
                <a:sym typeface="Times New Roman"/>
              </a:rPr>
              <a:t>3</a:t>
            </a:r>
            <a:r>
              <a:rPr lang="en" sz="1400">
                <a:latin typeface="Times New Roman"/>
                <a:ea typeface="Times New Roman"/>
                <a:cs typeface="Times New Roman"/>
                <a:sym typeface="Times New Roman"/>
              </a:rPr>
              <a:t>. </a:t>
            </a:r>
            <a:r>
              <a:rPr lang="en" sz="1500" u="sng">
                <a:solidFill>
                  <a:srgbClr val="666666"/>
                </a:solidFill>
                <a:latin typeface="Times New Roman"/>
                <a:ea typeface="Times New Roman"/>
                <a:cs typeface="Times New Roman"/>
                <a:sym typeface="Times New Roman"/>
                <a:hlinkClick r:id="rId4">
                  <a:extLst>
                    <a:ext uri="{A12FA001-AC4F-418D-AE19-62706E023703}">
                      <ahyp:hlinkClr val="tx"/>
                    </a:ext>
                  </a:extLst>
                </a:hlinkClick>
              </a:rPr>
              <a:t>https://www.youtube.com/watch?v=HvoOqcjoUvA</a:t>
            </a:r>
            <a:r>
              <a:rPr lang="en" sz="1500" u="sng">
                <a:solidFill>
                  <a:srgbClr val="666666"/>
                </a:solidFill>
                <a:latin typeface="Times New Roman"/>
                <a:ea typeface="Times New Roman"/>
                <a:cs typeface="Times New Roman"/>
                <a:sym typeface="Times New Roman"/>
              </a:rPr>
              <a:t>.</a:t>
            </a:r>
            <a:endParaRPr sz="1500" u="sng">
              <a:solidFill>
                <a:srgbClr val="666666"/>
              </a:solidFill>
              <a:latin typeface="Times New Roman"/>
              <a:ea typeface="Times New Roman"/>
              <a:cs typeface="Times New Roman"/>
              <a:sym typeface="Times New Roman"/>
            </a:endParaRPr>
          </a:p>
          <a:p>
            <a:pPr indent="-254000" lvl="0" marL="254000" rtl="0" algn="just">
              <a:lnSpc>
                <a:spcPct val="150000"/>
              </a:lnSpc>
              <a:spcBef>
                <a:spcPts val="900"/>
              </a:spcBef>
              <a:spcAft>
                <a:spcPts val="0"/>
              </a:spcAft>
              <a:buSzPts val="1400"/>
              <a:buNone/>
            </a:pPr>
            <a:r>
              <a:rPr lang="en" sz="1500">
                <a:solidFill>
                  <a:srgbClr val="666666"/>
                </a:solidFill>
                <a:latin typeface="Times New Roman"/>
                <a:ea typeface="Times New Roman"/>
                <a:cs typeface="Times New Roman"/>
                <a:sym typeface="Times New Roman"/>
              </a:rPr>
              <a:t>4.</a:t>
            </a:r>
            <a:r>
              <a:rPr lang="en" sz="1500" u="sng">
                <a:solidFill>
                  <a:srgbClr val="666666"/>
                </a:solidFill>
                <a:latin typeface="Times New Roman"/>
                <a:ea typeface="Times New Roman"/>
                <a:cs typeface="Times New Roman"/>
                <a:sym typeface="Times New Roman"/>
              </a:rPr>
              <a:t>http://mechanicsmap.psu.edu/websites/5_structures/method_of_joints/methodofjoinht ml#:~:text=The%20Method%20of%20Joints,forces%20in%20a%20truss%20structue.</a:t>
            </a:r>
            <a:endParaRPr sz="1500" u="sng">
              <a:solidFill>
                <a:srgbClr val="666666"/>
              </a:solidFill>
              <a:latin typeface="Times New Roman"/>
              <a:ea typeface="Times New Roman"/>
              <a:cs typeface="Times New Roman"/>
              <a:sym typeface="Times New Roman"/>
            </a:endParaRPr>
          </a:p>
          <a:p>
            <a:pPr indent="-254000" lvl="0" marL="254000" rtl="0" algn="just">
              <a:lnSpc>
                <a:spcPct val="150000"/>
              </a:lnSpc>
              <a:spcBef>
                <a:spcPts val="900"/>
              </a:spcBef>
              <a:spcAft>
                <a:spcPts val="0"/>
              </a:spcAft>
              <a:buSzPts val="1400"/>
              <a:buNone/>
            </a:pPr>
            <a:r>
              <a:t/>
            </a:r>
            <a:endParaRPr sz="1500">
              <a:solidFill>
                <a:srgbClr val="666666"/>
              </a:solidFill>
              <a:latin typeface="Times New Roman"/>
              <a:ea typeface="Times New Roman"/>
              <a:cs typeface="Times New Roman"/>
              <a:sym typeface="Times New Roman"/>
            </a:endParaRPr>
          </a:p>
          <a:p>
            <a:pPr indent="-254000" lvl="0" marL="254000" rtl="0" algn="just">
              <a:lnSpc>
                <a:spcPct val="150000"/>
              </a:lnSpc>
              <a:spcBef>
                <a:spcPts val="900"/>
              </a:spcBef>
              <a:spcAft>
                <a:spcPts val="0"/>
              </a:spcAft>
              <a:buSzPts val="1400"/>
              <a:buNone/>
            </a:pPr>
            <a:r>
              <a:t/>
            </a:r>
            <a:endParaRPr sz="1400">
              <a:latin typeface="Times New Roman"/>
              <a:ea typeface="Times New Roman"/>
              <a:cs typeface="Times New Roman"/>
              <a:sym typeface="Times New Roman"/>
            </a:endParaRPr>
          </a:p>
        </p:txBody>
      </p:sp>
      <p:sp>
        <p:nvSpPr>
          <p:cNvPr id="287" name="Google Shape;287;p51"/>
          <p:cNvSpPr txBox="1"/>
          <p:nvPr>
            <p:ph idx="12" type="sldNum"/>
          </p:nvPr>
        </p:nvSpPr>
        <p:spPr>
          <a:xfrm>
            <a:off x="7885508" y="4412456"/>
            <a:ext cx="5730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800"/>
              <a:buNone/>
            </a:pPr>
            <a:fld id="{00000000-1234-1234-1234-123412341234}" type="slidenum">
              <a:rPr lang="en" sz="1100"/>
              <a:t>‹#›</a:t>
            </a:fld>
            <a:endParaRPr sz="11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1144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solidFill>
                  <a:srgbClr val="C55A11"/>
                </a:solidFill>
                <a:latin typeface="Times New Roman"/>
                <a:ea typeface="Times New Roman"/>
                <a:cs typeface="Times New Roman"/>
                <a:sym typeface="Times New Roman"/>
              </a:rPr>
              <a:t>Introduction:</a:t>
            </a:r>
            <a:endParaRPr sz="3333">
              <a:solidFill>
                <a:srgbClr val="C55A1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6" name="Google Shape;126;p25"/>
          <p:cNvSpPr txBox="1"/>
          <p:nvPr>
            <p:ph idx="1" type="body"/>
          </p:nvPr>
        </p:nvSpPr>
        <p:spPr>
          <a:xfrm>
            <a:off x="271800" y="737850"/>
            <a:ext cx="8600400" cy="3937200"/>
          </a:xfrm>
          <a:prstGeom prst="rect">
            <a:avLst/>
          </a:prstGeom>
        </p:spPr>
        <p:txBody>
          <a:bodyPr anchorCtr="0" anchor="t" bIns="91425" lIns="91425" spcFirstLastPara="1" rIns="91425" wrap="square" tIns="91425">
            <a:noAutofit/>
          </a:bodyPr>
          <a:lstStyle/>
          <a:p>
            <a:pPr indent="-317573" lvl="0" marL="457200" marR="650246" rtl="0" algn="l">
              <a:lnSpc>
                <a:spcPct val="150000"/>
              </a:lnSpc>
              <a:spcBef>
                <a:spcPts val="0"/>
              </a:spcBef>
              <a:spcAft>
                <a:spcPts val="0"/>
              </a:spcAft>
              <a:buClr>
                <a:srgbClr val="434343"/>
              </a:buClr>
              <a:buSzPts val="1401"/>
              <a:buFont typeface="Times New Roman"/>
              <a:buChar char="●"/>
            </a:pPr>
            <a:r>
              <a:rPr lang="en" sz="1401">
                <a:solidFill>
                  <a:srgbClr val="434343"/>
                </a:solidFill>
                <a:latin typeface="Times New Roman"/>
                <a:ea typeface="Times New Roman"/>
                <a:cs typeface="Times New Roman"/>
                <a:sym typeface="Times New Roman"/>
              </a:rPr>
              <a:t>Bamboo is a versatile, strong , renewable and environmentally friendly material. It is exceedingly strong for its weight and can be used both structurally and as a finish material. Bamboo has high tensile strength and has a good strength to weight ratio. It can resist forces and they are environment friendly, energy efficient and cost effective. </a:t>
            </a:r>
            <a:endParaRPr sz="1401">
              <a:solidFill>
                <a:srgbClr val="434343"/>
              </a:solidFill>
              <a:latin typeface="Times New Roman"/>
              <a:ea typeface="Times New Roman"/>
              <a:cs typeface="Times New Roman"/>
              <a:sym typeface="Times New Roman"/>
            </a:endParaRPr>
          </a:p>
          <a:p>
            <a:pPr indent="-317573" lvl="0" marL="457200" marR="736600" rtl="0" algn="l">
              <a:lnSpc>
                <a:spcPct val="150000"/>
              </a:lnSpc>
              <a:spcBef>
                <a:spcPts val="0"/>
              </a:spcBef>
              <a:spcAft>
                <a:spcPts val="0"/>
              </a:spcAft>
              <a:buClr>
                <a:srgbClr val="434343"/>
              </a:buClr>
              <a:buSzPts val="1401"/>
              <a:buFont typeface="Times New Roman"/>
              <a:buChar char="●"/>
            </a:pPr>
            <a:r>
              <a:rPr lang="en" sz="1401">
                <a:solidFill>
                  <a:srgbClr val="434343"/>
                </a:solidFill>
                <a:latin typeface="Times New Roman"/>
                <a:ea typeface="Times New Roman"/>
                <a:cs typeface="Times New Roman"/>
                <a:sym typeface="Times New Roman"/>
              </a:rPr>
              <a:t>Our</a:t>
            </a:r>
            <a:r>
              <a:rPr lang="en" sz="1401">
                <a:solidFill>
                  <a:srgbClr val="434343"/>
                </a:solidFill>
                <a:latin typeface="Times New Roman"/>
                <a:ea typeface="Times New Roman"/>
                <a:cs typeface="Times New Roman"/>
                <a:sym typeface="Times New Roman"/>
              </a:rPr>
              <a:t> product is entirely designed using the bamboo material which contributes in the lightweightness and durability of the product. </a:t>
            </a:r>
            <a:endParaRPr sz="1401">
              <a:solidFill>
                <a:srgbClr val="434343"/>
              </a:solidFill>
              <a:latin typeface="Times New Roman"/>
              <a:ea typeface="Times New Roman"/>
              <a:cs typeface="Times New Roman"/>
              <a:sym typeface="Times New Roman"/>
            </a:endParaRPr>
          </a:p>
          <a:p>
            <a:pPr indent="-317573" lvl="0" marL="457200" marR="736600" rtl="0" algn="l">
              <a:lnSpc>
                <a:spcPct val="150000"/>
              </a:lnSpc>
              <a:spcBef>
                <a:spcPts val="0"/>
              </a:spcBef>
              <a:spcAft>
                <a:spcPts val="0"/>
              </a:spcAft>
              <a:buClr>
                <a:srgbClr val="434343"/>
              </a:buClr>
              <a:buSzPts val="1401"/>
              <a:buFont typeface="Times New Roman"/>
              <a:buChar char="●"/>
            </a:pPr>
            <a:r>
              <a:rPr lang="en" sz="1401">
                <a:solidFill>
                  <a:srgbClr val="434343"/>
                </a:solidFill>
                <a:latin typeface="Times New Roman"/>
                <a:ea typeface="Times New Roman"/>
                <a:cs typeface="Times New Roman"/>
                <a:sym typeface="Times New Roman"/>
              </a:rPr>
              <a:t>Bamboo is used with the intentions to make the product strong and affordable.</a:t>
            </a:r>
            <a:endParaRPr sz="1401">
              <a:solidFill>
                <a:srgbClr val="434343"/>
              </a:solidFill>
              <a:latin typeface="Times New Roman"/>
              <a:ea typeface="Times New Roman"/>
              <a:cs typeface="Times New Roman"/>
              <a:sym typeface="Times New Roman"/>
            </a:endParaRPr>
          </a:p>
          <a:p>
            <a:pPr indent="-317573" lvl="0" marL="457200" marR="736600" rtl="0" algn="l">
              <a:lnSpc>
                <a:spcPct val="150000"/>
              </a:lnSpc>
              <a:spcBef>
                <a:spcPts val="0"/>
              </a:spcBef>
              <a:spcAft>
                <a:spcPts val="0"/>
              </a:spcAft>
              <a:buClr>
                <a:srgbClr val="434343"/>
              </a:buClr>
              <a:buSzPts val="1401"/>
              <a:buFont typeface="Times New Roman"/>
              <a:buChar char="●"/>
            </a:pPr>
            <a:r>
              <a:rPr lang="en" sz="1401">
                <a:solidFill>
                  <a:srgbClr val="434343"/>
                </a:solidFill>
                <a:latin typeface="Times New Roman"/>
                <a:ea typeface="Times New Roman"/>
                <a:cs typeface="Times New Roman"/>
                <a:sym typeface="Times New Roman"/>
              </a:rPr>
              <a:t>The entire frame of the structure is made of bamboo which gives it the strength, durability and light weightness we need in our garment rack. </a:t>
            </a:r>
            <a:endParaRPr sz="1401">
              <a:solidFill>
                <a:srgbClr val="434343"/>
              </a:solidFill>
              <a:latin typeface="Times New Roman"/>
              <a:ea typeface="Times New Roman"/>
              <a:cs typeface="Times New Roman"/>
              <a:sym typeface="Times New Roman"/>
            </a:endParaRPr>
          </a:p>
          <a:p>
            <a:pPr indent="-317573" lvl="0" marL="457200" marR="736600" rtl="0" algn="l">
              <a:lnSpc>
                <a:spcPct val="150000"/>
              </a:lnSpc>
              <a:spcBef>
                <a:spcPts val="0"/>
              </a:spcBef>
              <a:spcAft>
                <a:spcPts val="0"/>
              </a:spcAft>
              <a:buClr>
                <a:srgbClr val="434343"/>
              </a:buClr>
              <a:buSzPts val="1401"/>
              <a:buFont typeface="Times New Roman"/>
              <a:buChar char="●"/>
            </a:pPr>
            <a:r>
              <a:rPr lang="en" sz="1401">
                <a:solidFill>
                  <a:srgbClr val="434343"/>
                </a:solidFill>
                <a:latin typeface="Times New Roman"/>
                <a:ea typeface="Times New Roman"/>
                <a:cs typeface="Times New Roman"/>
                <a:sym typeface="Times New Roman"/>
              </a:rPr>
              <a:t>For making this product first there is a need for planning and designing of project ideas. </a:t>
            </a:r>
            <a:endParaRPr sz="1401">
              <a:solidFill>
                <a:srgbClr val="434343"/>
              </a:solidFill>
              <a:latin typeface="Times New Roman"/>
              <a:ea typeface="Times New Roman"/>
              <a:cs typeface="Times New Roman"/>
              <a:sym typeface="Times New Roman"/>
            </a:endParaRPr>
          </a:p>
          <a:p>
            <a:pPr indent="-317573" lvl="0" marL="457200" marR="736600" rtl="0" algn="l">
              <a:lnSpc>
                <a:spcPct val="150000"/>
              </a:lnSpc>
              <a:spcBef>
                <a:spcPts val="0"/>
              </a:spcBef>
              <a:spcAft>
                <a:spcPts val="0"/>
              </a:spcAft>
              <a:buClr>
                <a:srgbClr val="434343"/>
              </a:buClr>
              <a:buSzPts val="1401"/>
              <a:buFont typeface="Times New Roman"/>
              <a:buChar char="●"/>
            </a:pPr>
            <a:r>
              <a:rPr lang="en" sz="1401">
                <a:solidFill>
                  <a:srgbClr val="434343"/>
                </a:solidFill>
                <a:latin typeface="Times New Roman"/>
                <a:ea typeface="Times New Roman"/>
                <a:cs typeface="Times New Roman"/>
                <a:sym typeface="Times New Roman"/>
              </a:rPr>
              <a:t>Our team planned for everything and prepared a sketch of the model which helped for making the prototype and undertaking all the tests on bamboo as well as the calculating the cost estimation we designed our product.</a:t>
            </a:r>
            <a:endParaRPr sz="1401">
              <a:solidFill>
                <a:srgbClr val="434343"/>
              </a:solidFill>
              <a:latin typeface="Times New Roman"/>
              <a:ea typeface="Times New Roman"/>
              <a:cs typeface="Times New Roman"/>
              <a:sym typeface="Times New Roman"/>
            </a:endParaRPr>
          </a:p>
          <a:p>
            <a:pPr indent="0" lvl="0" marL="457200" rtl="0" algn="l">
              <a:lnSpc>
                <a:spcPct val="150000"/>
              </a:lnSpc>
              <a:spcBef>
                <a:spcPts val="0"/>
              </a:spcBef>
              <a:spcAft>
                <a:spcPts val="0"/>
              </a:spcAft>
              <a:buSzPts val="440"/>
              <a:buNone/>
            </a:pPr>
            <a:r>
              <a:t/>
            </a:r>
            <a:endParaRPr sz="580">
              <a:solidFill>
                <a:schemeClr val="dk2"/>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1" name="Shape 291"/>
        <p:cNvGrpSpPr/>
        <p:nvPr/>
      </p:nvGrpSpPr>
      <p:grpSpPr>
        <a:xfrm>
          <a:off x="0" y="0"/>
          <a:ext cx="0" cy="0"/>
          <a:chOff x="0" y="0"/>
          <a:chExt cx="0" cy="0"/>
        </a:xfrm>
      </p:grpSpPr>
      <p:sp>
        <p:nvSpPr>
          <p:cNvPr id="292" name="Google Shape;292;p52"/>
          <p:cNvSpPr txBox="1"/>
          <p:nvPr>
            <p:ph idx="1" type="body"/>
          </p:nvPr>
        </p:nvSpPr>
        <p:spPr>
          <a:xfrm>
            <a:off x="311700" y="5527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u="sng">
              <a:solidFill>
                <a:srgbClr val="666666"/>
              </a:solidFill>
              <a:latin typeface="Times New Roman"/>
              <a:ea typeface="Times New Roman"/>
              <a:cs typeface="Times New Roman"/>
              <a:sym typeface="Times New Roman"/>
            </a:endParaRPr>
          </a:p>
          <a:p>
            <a:pPr indent="0" lvl="0" marL="0" rtl="0" algn="ctr">
              <a:spcBef>
                <a:spcPts val="0"/>
              </a:spcBef>
              <a:spcAft>
                <a:spcPts val="0"/>
              </a:spcAft>
              <a:buNone/>
            </a:pPr>
            <a:r>
              <a:t/>
            </a:r>
            <a:endParaRPr sz="6000" u="sng">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b="1" i="1" lang="en" sz="6000">
                <a:solidFill>
                  <a:srgbClr val="000000"/>
                </a:solidFill>
                <a:latin typeface="Times New Roman"/>
                <a:ea typeface="Times New Roman"/>
                <a:cs typeface="Times New Roman"/>
                <a:sym typeface="Times New Roman"/>
              </a:rPr>
              <a:t>THANK YOU!</a:t>
            </a:r>
            <a:endParaRPr b="1" i="1" sz="600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 name="Shape 130"/>
        <p:cNvGrpSpPr/>
        <p:nvPr/>
      </p:nvGrpSpPr>
      <p:grpSpPr>
        <a:xfrm>
          <a:off x="0" y="0"/>
          <a:ext cx="0" cy="0"/>
          <a:chOff x="0" y="0"/>
          <a:chExt cx="0" cy="0"/>
        </a:xfrm>
      </p:grpSpPr>
      <p:sp>
        <p:nvSpPr>
          <p:cNvPr id="131" name="Google Shape;131;p26"/>
          <p:cNvSpPr txBox="1"/>
          <p:nvPr>
            <p:ph type="title"/>
          </p:nvPr>
        </p:nvSpPr>
        <p:spPr>
          <a:xfrm>
            <a:off x="311700" y="153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0">
                <a:solidFill>
                  <a:srgbClr val="C55A11"/>
                </a:solidFill>
                <a:latin typeface="Times New Roman"/>
                <a:ea typeface="Times New Roman"/>
                <a:cs typeface="Times New Roman"/>
                <a:sym typeface="Times New Roman"/>
              </a:rPr>
              <a:t>Problem statement and Motivation:</a:t>
            </a:r>
            <a:endParaRPr sz="2900">
              <a:solidFill>
                <a:srgbClr val="C55A11"/>
              </a:solidFill>
              <a:latin typeface="Times New Roman"/>
              <a:ea typeface="Times New Roman"/>
              <a:cs typeface="Times New Roman"/>
              <a:sym typeface="Times New Roman"/>
            </a:endParaRPr>
          </a:p>
        </p:txBody>
      </p:sp>
      <p:sp>
        <p:nvSpPr>
          <p:cNvPr id="132" name="Google Shape;132;p26"/>
          <p:cNvSpPr txBox="1"/>
          <p:nvPr>
            <p:ph idx="1" type="body"/>
          </p:nvPr>
        </p:nvSpPr>
        <p:spPr>
          <a:xfrm>
            <a:off x="311700" y="776425"/>
            <a:ext cx="8520600" cy="78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solidFill>
                  <a:srgbClr val="434343"/>
                </a:solidFill>
                <a:latin typeface="Times New Roman"/>
                <a:ea typeface="Times New Roman"/>
                <a:cs typeface="Times New Roman"/>
                <a:sym typeface="Times New Roman"/>
              </a:rPr>
              <a:t>To design a feasible, cost effective and long lasting movable Bamboo Garment Rack with minimal hampering to the </a:t>
            </a:r>
            <a:r>
              <a:rPr b="1" lang="en" sz="1600">
                <a:solidFill>
                  <a:srgbClr val="434343"/>
                </a:solidFill>
                <a:latin typeface="Times New Roman"/>
                <a:ea typeface="Times New Roman"/>
                <a:cs typeface="Times New Roman"/>
                <a:sym typeface="Times New Roman"/>
              </a:rPr>
              <a:t>environment</a:t>
            </a:r>
            <a:r>
              <a:rPr b="1" lang="en" sz="1600">
                <a:solidFill>
                  <a:srgbClr val="434343"/>
                </a:solidFill>
                <a:latin typeface="Times New Roman"/>
                <a:ea typeface="Times New Roman"/>
                <a:cs typeface="Times New Roman"/>
                <a:sym typeface="Times New Roman"/>
              </a:rPr>
              <a:t> by conserving green resources ideally.</a:t>
            </a:r>
            <a:endParaRPr b="1" sz="1600">
              <a:solidFill>
                <a:srgbClr val="434343"/>
              </a:solidFill>
              <a:latin typeface="Times New Roman"/>
              <a:ea typeface="Times New Roman"/>
              <a:cs typeface="Times New Roman"/>
              <a:sym typeface="Times New Roman"/>
            </a:endParaRPr>
          </a:p>
        </p:txBody>
      </p:sp>
      <p:sp>
        <p:nvSpPr>
          <p:cNvPr id="133" name="Google Shape;133;p26"/>
          <p:cNvSpPr txBox="1"/>
          <p:nvPr/>
        </p:nvSpPr>
        <p:spPr>
          <a:xfrm>
            <a:off x="311700" y="1560625"/>
            <a:ext cx="8640000" cy="3700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Sometimes it becomes very hideous to select the particular clothing from a bunch of different clothes which are disordered and unorganized.</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Also while we are in hurry, we have to rush to place where our clothes are placed and look for the matching accessories to go with the clothing.</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Considering all these difficulties, we have decided to build this bamboo garment rack which is useful for storing clothes in an organized manner.</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The rack will also contain two shelves where we can put our shoes and accessories.</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The skating roller design also makes it portable and the rack is also foldable so it can be kept anywhere as per the convenience.</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It also will have 2 branches which can be used for hanging jackets, handbags, umbrellas, etc.</a:t>
            </a:r>
            <a:endParaRPr sz="1600">
              <a:solidFill>
                <a:srgbClr val="434343"/>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434343"/>
              </a:buClr>
              <a:buSzPts val="1600"/>
              <a:buFont typeface="Times New Roman"/>
              <a:buChar char="●"/>
            </a:pPr>
            <a:r>
              <a:rPr lang="en" sz="1600">
                <a:solidFill>
                  <a:srgbClr val="434343"/>
                </a:solidFill>
                <a:latin typeface="Times New Roman"/>
                <a:ea typeface="Times New Roman"/>
                <a:cs typeface="Times New Roman"/>
                <a:sym typeface="Times New Roman"/>
              </a:rPr>
              <a:t>The hanging rod can be used to hang clothes and keep them properly organized.</a:t>
            </a:r>
            <a:endParaRPr sz="1600">
              <a:solidFill>
                <a:srgbClr val="434343"/>
              </a:solidFill>
              <a:latin typeface="Times New Roman"/>
              <a:ea typeface="Times New Roman"/>
              <a:cs typeface="Times New Roman"/>
              <a:sym typeface="Times New Roman"/>
            </a:endParaRPr>
          </a:p>
          <a:p>
            <a:pPr indent="0" lvl="0" marL="457200" rtl="0" algn="l">
              <a:lnSpc>
                <a:spcPct val="115000"/>
              </a:lnSpc>
              <a:spcBef>
                <a:spcPts val="1200"/>
              </a:spcBef>
              <a:spcAft>
                <a:spcPts val="1200"/>
              </a:spcAft>
              <a:buNone/>
            </a:pPr>
            <a:r>
              <a:t/>
            </a:r>
            <a:endParaRPr sz="1600">
              <a:solidFill>
                <a:srgbClr val="434343"/>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solidFill>
                  <a:srgbClr val="C55A11"/>
                </a:solidFill>
                <a:latin typeface="Times New Roman"/>
                <a:ea typeface="Times New Roman"/>
                <a:cs typeface="Times New Roman"/>
                <a:sym typeface="Times New Roman"/>
              </a:rPr>
              <a:t>Aim and Objectives:</a:t>
            </a:r>
            <a:endParaRPr sz="3333">
              <a:solidFill>
                <a:srgbClr val="C55A1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9" name="Google Shape;139;p27"/>
          <p:cNvSpPr txBox="1"/>
          <p:nvPr>
            <p:ph idx="1" type="body"/>
          </p:nvPr>
        </p:nvSpPr>
        <p:spPr>
          <a:xfrm>
            <a:off x="311700" y="1231800"/>
            <a:ext cx="8520600" cy="38532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1200"/>
              </a:spcBef>
              <a:spcAft>
                <a:spcPts val="0"/>
              </a:spcAft>
              <a:buClr>
                <a:srgbClr val="434343"/>
              </a:buClr>
              <a:buSzPts val="1600"/>
              <a:buFont typeface="Times New Roman"/>
              <a:buChar char="●"/>
            </a:pPr>
            <a:r>
              <a:rPr lang="en" sz="1600">
                <a:solidFill>
                  <a:schemeClr val="dk2"/>
                </a:solidFill>
                <a:latin typeface="Times New Roman"/>
                <a:ea typeface="Times New Roman"/>
                <a:cs typeface="Times New Roman"/>
                <a:sym typeface="Times New Roman"/>
              </a:rPr>
              <a:t>The Aim of the project is to design a Garment Rack made out of bamboo which:-</a:t>
            </a:r>
            <a:endParaRPr sz="1600">
              <a:solidFill>
                <a:schemeClr val="dk2"/>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Eases the problem of smaller room to place garments and other belongings.</a:t>
            </a:r>
            <a:endParaRPr sz="1600">
              <a:solidFill>
                <a:schemeClr val="dk2"/>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Eliminates the wastage of time and money as it is quite </a:t>
            </a:r>
            <a:r>
              <a:rPr lang="en" sz="1600">
                <a:solidFill>
                  <a:schemeClr val="dk2"/>
                </a:solidFill>
                <a:latin typeface="Times New Roman"/>
                <a:ea typeface="Times New Roman"/>
                <a:cs typeface="Times New Roman"/>
                <a:sym typeface="Times New Roman"/>
              </a:rPr>
              <a:t>affordable</a:t>
            </a:r>
            <a:r>
              <a:rPr lang="en" sz="1600">
                <a:solidFill>
                  <a:schemeClr val="dk2"/>
                </a:solidFill>
                <a:latin typeface="Times New Roman"/>
                <a:ea typeface="Times New Roman"/>
                <a:cs typeface="Times New Roman"/>
                <a:sym typeface="Times New Roman"/>
              </a:rPr>
              <a:t>.</a:t>
            </a:r>
            <a:endParaRPr sz="1600">
              <a:solidFill>
                <a:schemeClr val="dk2"/>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Indirectly creates new </a:t>
            </a:r>
            <a:r>
              <a:rPr lang="en" sz="1600">
                <a:solidFill>
                  <a:schemeClr val="dk2"/>
                </a:solidFill>
                <a:latin typeface="Times New Roman"/>
                <a:ea typeface="Times New Roman"/>
                <a:cs typeface="Times New Roman"/>
                <a:sym typeface="Times New Roman"/>
              </a:rPr>
              <a:t>business</a:t>
            </a:r>
            <a:r>
              <a:rPr lang="en" sz="1600">
                <a:solidFill>
                  <a:schemeClr val="dk2"/>
                </a:solidFill>
                <a:latin typeface="Times New Roman"/>
                <a:ea typeface="Times New Roman"/>
                <a:cs typeface="Times New Roman"/>
                <a:sym typeface="Times New Roman"/>
              </a:rPr>
              <a:t> opportunities.</a:t>
            </a:r>
            <a:endParaRPr sz="1600">
              <a:solidFill>
                <a:schemeClr val="dk2"/>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434343"/>
              </a:buClr>
              <a:buSzPts val="1600"/>
              <a:buFont typeface="Times New Roman"/>
              <a:buChar char="●"/>
            </a:pPr>
            <a:r>
              <a:rPr lang="en" sz="1600">
                <a:solidFill>
                  <a:schemeClr val="dk2"/>
                </a:solidFill>
                <a:latin typeface="Times New Roman"/>
                <a:ea typeface="Times New Roman"/>
                <a:cs typeface="Times New Roman"/>
                <a:sym typeface="Times New Roman"/>
              </a:rPr>
              <a:t>The objective of the project is to design a product that is easy to produce using simple hand tools, which is economically viable and ecologically sustainable while improving the overall quality of facilities of the product in all aspects </a:t>
            </a:r>
            <a:r>
              <a:rPr lang="en" sz="1600">
                <a:solidFill>
                  <a:schemeClr val="dk2"/>
                </a:solidFill>
                <a:latin typeface="Times New Roman"/>
                <a:ea typeface="Times New Roman"/>
                <a:cs typeface="Times New Roman"/>
                <a:sym typeface="Times New Roman"/>
              </a:rPr>
              <a:t>and</a:t>
            </a:r>
            <a:r>
              <a:rPr lang="en" sz="1600">
                <a:solidFill>
                  <a:schemeClr val="dk2"/>
                </a:solidFill>
                <a:latin typeface="Times New Roman"/>
                <a:ea typeface="Times New Roman"/>
                <a:cs typeface="Times New Roman"/>
                <a:sym typeface="Times New Roman"/>
              </a:rPr>
              <a:t> </a:t>
            </a:r>
            <a:r>
              <a:rPr lang="en" sz="1600">
                <a:solidFill>
                  <a:schemeClr val="dk2"/>
                </a:solidFill>
                <a:latin typeface="Times New Roman"/>
                <a:ea typeface="Times New Roman"/>
                <a:cs typeface="Times New Roman"/>
                <a:sym typeface="Times New Roman"/>
              </a:rPr>
              <a:t>to </a:t>
            </a:r>
            <a:r>
              <a:rPr lang="en" sz="1600">
                <a:solidFill>
                  <a:schemeClr val="dk2"/>
                </a:solidFill>
                <a:latin typeface="Times New Roman"/>
                <a:ea typeface="Times New Roman"/>
                <a:cs typeface="Times New Roman"/>
                <a:sym typeface="Times New Roman"/>
              </a:rPr>
              <a:t>follow all the steps involved in the rapid prototyping and plan and design this prototype with proper testing, analysis and cost estimation. </a:t>
            </a:r>
            <a:endParaRPr sz="1600">
              <a:solidFill>
                <a:schemeClr val="dk2"/>
              </a:solidFill>
              <a:latin typeface="Times New Roman"/>
              <a:ea typeface="Times New Roman"/>
              <a:cs typeface="Times New Roman"/>
              <a:sym typeface="Times New Roman"/>
            </a:endParaRPr>
          </a:p>
          <a:p>
            <a:pPr indent="0" lvl="0" marL="457200" rtl="0" algn="l">
              <a:lnSpc>
                <a:spcPct val="115000"/>
              </a:lnSpc>
              <a:spcBef>
                <a:spcPts val="1200"/>
              </a:spcBef>
              <a:spcAft>
                <a:spcPts val="1200"/>
              </a:spcAft>
              <a:buNone/>
            </a:pPr>
            <a:r>
              <a:t/>
            </a:r>
            <a:endParaRPr>
              <a:solidFill>
                <a:srgbClr val="434343"/>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28"/>
          <p:cNvSpPr txBox="1"/>
          <p:nvPr>
            <p:ph type="title"/>
          </p:nvPr>
        </p:nvSpPr>
        <p:spPr>
          <a:xfrm>
            <a:off x="214625" y="-79325"/>
            <a:ext cx="8192400" cy="4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0">
                <a:solidFill>
                  <a:srgbClr val="C55A11"/>
                </a:solidFill>
                <a:latin typeface="Times New Roman"/>
                <a:ea typeface="Times New Roman"/>
                <a:cs typeface="Times New Roman"/>
                <a:sym typeface="Times New Roman"/>
              </a:rPr>
              <a:t>Planning and Design:</a:t>
            </a:r>
            <a:endParaRPr sz="2900">
              <a:solidFill>
                <a:srgbClr val="C55A11"/>
              </a:solidFill>
              <a:latin typeface="Times New Roman"/>
              <a:ea typeface="Times New Roman"/>
              <a:cs typeface="Times New Roman"/>
              <a:sym typeface="Times New Roman"/>
            </a:endParaRPr>
          </a:p>
        </p:txBody>
      </p:sp>
      <p:graphicFrame>
        <p:nvGraphicFramePr>
          <p:cNvPr id="145" name="Google Shape;145;p28"/>
          <p:cNvGraphicFramePr/>
          <p:nvPr/>
        </p:nvGraphicFramePr>
        <p:xfrm>
          <a:off x="681263" y="544050"/>
          <a:ext cx="3000000" cy="3000000"/>
        </p:xfrm>
        <a:graphic>
          <a:graphicData uri="http://schemas.openxmlformats.org/drawingml/2006/table">
            <a:tbl>
              <a:tblPr>
                <a:noFill/>
                <a:tableStyleId>{32D99E65-CC9C-497E-80AA-4041AF8378E2}</a:tableStyleId>
              </a:tblPr>
              <a:tblGrid>
                <a:gridCol w="772575"/>
                <a:gridCol w="2367725"/>
                <a:gridCol w="2883350"/>
                <a:gridCol w="1757825"/>
              </a:tblGrid>
              <a:tr h="278975">
                <a:tc>
                  <a:txBody>
                    <a:bodyPr/>
                    <a:lstStyle/>
                    <a:p>
                      <a:pPr indent="0" lvl="0" marL="0" rtl="0" algn="ctr">
                        <a:spcBef>
                          <a:spcPts val="0"/>
                        </a:spcBef>
                        <a:spcAft>
                          <a:spcPts val="0"/>
                        </a:spcAft>
                        <a:buNone/>
                      </a:pPr>
                      <a:r>
                        <a:rPr b="1" lang="en" sz="1200">
                          <a:solidFill>
                            <a:srgbClr val="434343"/>
                          </a:solidFill>
                          <a:latin typeface="Times New Roman"/>
                          <a:ea typeface="Times New Roman"/>
                          <a:cs typeface="Times New Roman"/>
                          <a:sym typeface="Times New Roman"/>
                        </a:rPr>
                        <a:t>Sr. No.</a:t>
                      </a:r>
                      <a:endParaRPr b="1"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solidFill>
                            <a:srgbClr val="434343"/>
                          </a:solidFill>
                          <a:latin typeface="Times New Roman"/>
                          <a:ea typeface="Times New Roman"/>
                          <a:cs typeface="Times New Roman"/>
                          <a:sym typeface="Times New Roman"/>
                        </a:rPr>
                        <a:t>Name of Activity.</a:t>
                      </a:r>
                      <a:endParaRPr b="1"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solidFill>
                            <a:srgbClr val="434343"/>
                          </a:solidFill>
                          <a:latin typeface="Times New Roman"/>
                          <a:ea typeface="Times New Roman"/>
                          <a:cs typeface="Times New Roman"/>
                          <a:sym typeface="Times New Roman"/>
                        </a:rPr>
                        <a:t>Description.</a:t>
                      </a:r>
                      <a:endParaRPr b="1"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solidFill>
                            <a:srgbClr val="434343"/>
                          </a:solidFill>
                          <a:latin typeface="Times New Roman"/>
                          <a:ea typeface="Times New Roman"/>
                          <a:cs typeface="Times New Roman"/>
                          <a:sym typeface="Times New Roman"/>
                        </a:rPr>
                        <a:t>Date.</a:t>
                      </a:r>
                      <a:endParaRPr b="1" sz="1200">
                        <a:solidFill>
                          <a:srgbClr val="434343"/>
                        </a:solidFill>
                        <a:latin typeface="Times New Roman"/>
                        <a:ea typeface="Times New Roman"/>
                        <a:cs typeface="Times New Roman"/>
                        <a:sym typeface="Times New Roman"/>
                      </a:endParaRPr>
                    </a:p>
                  </a:txBody>
                  <a:tcPr marT="63500" marB="63500" marR="63500" marL="63500"/>
                </a:tc>
              </a:tr>
              <a:tr h="442900">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1.</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Idea of the product</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We decided the product based on our everyday chores.</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30th Jan</a:t>
                      </a:r>
                      <a:endParaRPr sz="1200">
                        <a:solidFill>
                          <a:srgbClr val="434343"/>
                        </a:solidFill>
                        <a:latin typeface="Times New Roman"/>
                        <a:ea typeface="Times New Roman"/>
                        <a:cs typeface="Times New Roman"/>
                        <a:sym typeface="Times New Roman"/>
                      </a:endParaRPr>
                    </a:p>
                  </a:txBody>
                  <a:tcPr marT="63500" marB="63500" marR="63500" marL="63500"/>
                </a:tc>
              </a:tr>
              <a:tr h="606825">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2.</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  Primary design of the product</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Designing of the product was done to analyze various components and parts based on their use.</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6th Feb</a:t>
                      </a:r>
                      <a:endParaRPr sz="1200">
                        <a:solidFill>
                          <a:srgbClr val="434343"/>
                        </a:solidFill>
                        <a:latin typeface="Times New Roman"/>
                        <a:ea typeface="Times New Roman"/>
                        <a:cs typeface="Times New Roman"/>
                        <a:sym typeface="Times New Roman"/>
                      </a:endParaRPr>
                    </a:p>
                  </a:txBody>
                  <a:tcPr marT="63500" marB="63500" marR="63500" marL="63500"/>
                </a:tc>
              </a:tr>
              <a:tr h="606825">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3.</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Joints analysis</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We decided that fish mouth joint is mostly suitable for our product as it is easy and looks good.</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13th Feb</a:t>
                      </a:r>
                      <a:endParaRPr sz="1200">
                        <a:solidFill>
                          <a:srgbClr val="434343"/>
                        </a:solidFill>
                        <a:latin typeface="Times New Roman"/>
                        <a:ea typeface="Times New Roman"/>
                        <a:cs typeface="Times New Roman"/>
                        <a:sym typeface="Times New Roman"/>
                      </a:endParaRPr>
                    </a:p>
                  </a:txBody>
                  <a:tcPr marT="63500" marB="63500" marR="63500" marL="63500"/>
                </a:tc>
              </a:tr>
              <a:tr h="608600">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4.</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Cost Estimation</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Cost was calculated based on the raw materials required to hire engineers. Both direct and indirect cost is calculated.</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13 Mar</a:t>
                      </a:r>
                      <a:endParaRPr sz="1200">
                        <a:solidFill>
                          <a:srgbClr val="434343"/>
                        </a:solidFill>
                        <a:latin typeface="Times New Roman"/>
                        <a:ea typeface="Times New Roman"/>
                        <a:cs typeface="Times New Roman"/>
                        <a:sym typeface="Times New Roman"/>
                      </a:endParaRPr>
                    </a:p>
                  </a:txBody>
                  <a:tcPr marT="63500" marB="63500" marR="63500" marL="63500"/>
                </a:tc>
              </a:tr>
              <a:tr h="1014175">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5.</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Truss Analysis</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We did the truss analysis based on the total joints and members in our structure. We calculated the type of truss with the help of the formula m= 2j-3 where m is the number of members and j is the number of joints</a:t>
                      </a:r>
                      <a:endParaRPr sz="1200">
                        <a:solidFill>
                          <a:srgbClr val="434343"/>
                        </a:solidFill>
                        <a:latin typeface="Times New Roman"/>
                        <a:ea typeface="Times New Roman"/>
                        <a:cs typeface="Times New Roman"/>
                        <a:sym typeface="Times New Roman"/>
                      </a:endParaRPr>
                    </a:p>
                  </a:txBody>
                  <a:tcPr marT="63500" marB="63500" marR="63500" marL="63500">
                    <a:solidFill>
                      <a:srgbClr val="FFFFFF"/>
                    </a:solidFill>
                  </a:tcPr>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27th Mar</a:t>
                      </a:r>
                      <a:endParaRPr sz="1200">
                        <a:solidFill>
                          <a:srgbClr val="434343"/>
                        </a:solidFill>
                        <a:latin typeface="Times New Roman"/>
                        <a:ea typeface="Times New Roman"/>
                        <a:cs typeface="Times New Roman"/>
                        <a:sym typeface="Times New Roman"/>
                      </a:endParaRPr>
                    </a:p>
                  </a:txBody>
                  <a:tcPr marT="63500" marB="63500" marR="63500" marL="63500"/>
                </a:tc>
              </a:tr>
              <a:tr h="442900">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6.</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Virtual Prototype design</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We designed a virtual prototype of our product with the help of Fusion 360.</a:t>
                      </a:r>
                      <a:endParaRPr sz="1200">
                        <a:solidFill>
                          <a:srgbClr val="434343"/>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solidFill>
                            <a:srgbClr val="434343"/>
                          </a:solidFill>
                          <a:latin typeface="Times New Roman"/>
                          <a:ea typeface="Times New Roman"/>
                          <a:cs typeface="Times New Roman"/>
                          <a:sym typeface="Times New Roman"/>
                        </a:rPr>
                        <a:t>10th Apr</a:t>
                      </a:r>
                      <a:endParaRPr sz="1200">
                        <a:solidFill>
                          <a:srgbClr val="434343"/>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2028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0">
                <a:solidFill>
                  <a:srgbClr val="C55A11"/>
                </a:solidFill>
                <a:latin typeface="Times New Roman"/>
                <a:ea typeface="Times New Roman"/>
                <a:cs typeface="Times New Roman"/>
                <a:sym typeface="Times New Roman"/>
              </a:rPr>
              <a:t>Methodology:</a:t>
            </a:r>
            <a:endParaRPr sz="2900">
              <a:solidFill>
                <a:srgbClr val="C55A11"/>
              </a:solidFill>
              <a:latin typeface="Times New Roman"/>
              <a:ea typeface="Times New Roman"/>
              <a:cs typeface="Times New Roman"/>
              <a:sym typeface="Times New Roman"/>
            </a:endParaRPr>
          </a:p>
        </p:txBody>
      </p:sp>
      <p:sp>
        <p:nvSpPr>
          <p:cNvPr id="151" name="Google Shape;151;p29"/>
          <p:cNvSpPr txBox="1"/>
          <p:nvPr>
            <p:ph idx="1" type="body"/>
          </p:nvPr>
        </p:nvSpPr>
        <p:spPr>
          <a:xfrm>
            <a:off x="247200" y="875275"/>
            <a:ext cx="8667600" cy="3899700"/>
          </a:xfrm>
          <a:prstGeom prst="rect">
            <a:avLst/>
          </a:prstGeom>
        </p:spPr>
        <p:txBody>
          <a:bodyPr anchorCtr="0" anchor="t" bIns="91425" lIns="91425" spcFirstLastPara="1" rIns="91425" wrap="square" tIns="91425">
            <a:normAutofit lnSpcReduction="20000"/>
          </a:bodyPr>
          <a:lstStyle/>
          <a:p>
            <a:pPr indent="0" lvl="0" marL="431800" marR="1231900" rtl="0" algn="just">
              <a:lnSpc>
                <a:spcPct val="115000"/>
              </a:lnSpc>
              <a:spcBef>
                <a:spcPts val="1000"/>
              </a:spcBef>
              <a:spcAft>
                <a:spcPts val="0"/>
              </a:spcAft>
              <a:buSzPts val="770"/>
              <a:buNone/>
            </a:pPr>
            <a:r>
              <a:rPr lang="en" sz="1606">
                <a:solidFill>
                  <a:srgbClr val="434343"/>
                </a:solidFill>
                <a:latin typeface="Times New Roman"/>
                <a:ea typeface="Times New Roman"/>
                <a:cs typeface="Times New Roman"/>
                <a:sym typeface="Times New Roman"/>
              </a:rPr>
              <a:t>We followed the plan, and figured out how much we have progressed towards our project goal and how far we are from our destination, in other words we followed the basic methodology for our project:-</a:t>
            </a:r>
            <a:endParaRPr sz="1606">
              <a:solidFill>
                <a:srgbClr val="434343"/>
              </a:solidFill>
              <a:latin typeface="Times New Roman"/>
              <a:ea typeface="Times New Roman"/>
              <a:cs typeface="Times New Roman"/>
              <a:sym typeface="Times New Roman"/>
            </a:endParaRPr>
          </a:p>
          <a:p>
            <a:pPr indent="-330581" lvl="0" marL="457200" marR="1231900" rtl="0" algn="just">
              <a:lnSpc>
                <a:spcPct val="115000"/>
              </a:lnSpc>
              <a:spcBef>
                <a:spcPts val="1000"/>
              </a:spcBef>
              <a:spcAft>
                <a:spcPts val="0"/>
              </a:spcAft>
              <a:buClr>
                <a:srgbClr val="434343"/>
              </a:buClr>
              <a:buSzPts val="1606"/>
              <a:buFont typeface="Times New Roman"/>
              <a:buChar char="●"/>
            </a:pPr>
            <a:r>
              <a:rPr lang="en" sz="1606">
                <a:solidFill>
                  <a:srgbClr val="434343"/>
                </a:solidFill>
                <a:latin typeface="Times New Roman"/>
                <a:ea typeface="Times New Roman"/>
                <a:cs typeface="Times New Roman"/>
                <a:sym typeface="Times New Roman"/>
              </a:rPr>
              <a:t>Develop objectives/Goals to achieve.</a:t>
            </a:r>
            <a:endParaRPr sz="1606">
              <a:solidFill>
                <a:srgbClr val="434343"/>
              </a:solidFill>
              <a:latin typeface="Times New Roman"/>
              <a:ea typeface="Times New Roman"/>
              <a:cs typeface="Times New Roman"/>
              <a:sym typeface="Times New Roman"/>
            </a:endParaRPr>
          </a:p>
          <a:p>
            <a:pPr indent="-330581" lvl="0" marL="457200" marR="1231900" rtl="0" algn="just">
              <a:lnSpc>
                <a:spcPct val="115000"/>
              </a:lnSpc>
              <a:spcBef>
                <a:spcPts val="0"/>
              </a:spcBef>
              <a:spcAft>
                <a:spcPts val="0"/>
              </a:spcAft>
              <a:buClr>
                <a:srgbClr val="434343"/>
              </a:buClr>
              <a:buSzPts val="1606"/>
              <a:buFont typeface="Times New Roman"/>
              <a:buChar char="●"/>
            </a:pPr>
            <a:r>
              <a:rPr lang="en" sz="1606">
                <a:solidFill>
                  <a:srgbClr val="434343"/>
                </a:solidFill>
                <a:latin typeface="Times New Roman"/>
                <a:ea typeface="Times New Roman"/>
                <a:cs typeface="Times New Roman"/>
                <a:sym typeface="Times New Roman"/>
              </a:rPr>
              <a:t>Develop ideas to meet this goals.</a:t>
            </a:r>
            <a:endParaRPr sz="1606">
              <a:solidFill>
                <a:srgbClr val="434343"/>
              </a:solidFill>
              <a:latin typeface="Times New Roman"/>
              <a:ea typeface="Times New Roman"/>
              <a:cs typeface="Times New Roman"/>
              <a:sym typeface="Times New Roman"/>
            </a:endParaRPr>
          </a:p>
          <a:p>
            <a:pPr indent="-330581" lvl="0" marL="457200" marR="1231900" rtl="0" algn="just">
              <a:lnSpc>
                <a:spcPct val="115000"/>
              </a:lnSpc>
              <a:spcBef>
                <a:spcPts val="0"/>
              </a:spcBef>
              <a:spcAft>
                <a:spcPts val="0"/>
              </a:spcAft>
              <a:buClr>
                <a:srgbClr val="434343"/>
              </a:buClr>
              <a:buSzPts val="1606"/>
              <a:buFont typeface="Times New Roman"/>
              <a:buChar char="●"/>
            </a:pPr>
            <a:r>
              <a:rPr lang="en" sz="1606">
                <a:solidFill>
                  <a:srgbClr val="434343"/>
                </a:solidFill>
                <a:latin typeface="Times New Roman"/>
                <a:ea typeface="Times New Roman"/>
                <a:cs typeface="Times New Roman"/>
                <a:sym typeface="Times New Roman"/>
              </a:rPr>
              <a:t>Determine resources needed to implement ideas.</a:t>
            </a:r>
            <a:endParaRPr sz="1606">
              <a:solidFill>
                <a:srgbClr val="434343"/>
              </a:solidFill>
              <a:latin typeface="Times New Roman"/>
              <a:ea typeface="Times New Roman"/>
              <a:cs typeface="Times New Roman"/>
              <a:sym typeface="Times New Roman"/>
            </a:endParaRPr>
          </a:p>
          <a:p>
            <a:pPr indent="-330581" lvl="0" marL="457200" marR="1231900" rtl="0" algn="just">
              <a:lnSpc>
                <a:spcPct val="115000"/>
              </a:lnSpc>
              <a:spcBef>
                <a:spcPts val="0"/>
              </a:spcBef>
              <a:spcAft>
                <a:spcPts val="0"/>
              </a:spcAft>
              <a:buClr>
                <a:srgbClr val="434343"/>
              </a:buClr>
              <a:buSzPts val="1606"/>
              <a:buFont typeface="Times New Roman"/>
              <a:buChar char="●"/>
            </a:pPr>
            <a:r>
              <a:rPr lang="en" sz="1606">
                <a:solidFill>
                  <a:srgbClr val="434343"/>
                </a:solidFill>
                <a:latin typeface="Times New Roman"/>
                <a:ea typeface="Times New Roman"/>
                <a:cs typeface="Times New Roman"/>
                <a:sym typeface="Times New Roman"/>
              </a:rPr>
              <a:t>Create a timeline.</a:t>
            </a:r>
            <a:endParaRPr sz="1606">
              <a:solidFill>
                <a:srgbClr val="434343"/>
              </a:solidFill>
              <a:latin typeface="Times New Roman"/>
              <a:ea typeface="Times New Roman"/>
              <a:cs typeface="Times New Roman"/>
              <a:sym typeface="Times New Roman"/>
            </a:endParaRPr>
          </a:p>
          <a:p>
            <a:pPr indent="-330581" lvl="0" marL="457200" marR="1231900" rtl="0" algn="just">
              <a:lnSpc>
                <a:spcPct val="115000"/>
              </a:lnSpc>
              <a:spcBef>
                <a:spcPts val="0"/>
              </a:spcBef>
              <a:spcAft>
                <a:spcPts val="0"/>
              </a:spcAft>
              <a:buClr>
                <a:srgbClr val="434343"/>
              </a:buClr>
              <a:buSzPts val="1606"/>
              <a:buFont typeface="Times New Roman"/>
              <a:buChar char="●"/>
            </a:pPr>
            <a:r>
              <a:rPr lang="en" sz="1606">
                <a:solidFill>
                  <a:srgbClr val="434343"/>
                </a:solidFill>
                <a:latin typeface="Times New Roman"/>
                <a:ea typeface="Times New Roman"/>
                <a:cs typeface="Times New Roman"/>
                <a:sym typeface="Times New Roman"/>
              </a:rPr>
              <a:t>Tracking and assessment method.</a:t>
            </a:r>
            <a:endParaRPr sz="1606">
              <a:solidFill>
                <a:srgbClr val="434343"/>
              </a:solidFill>
              <a:latin typeface="Times New Roman"/>
              <a:ea typeface="Times New Roman"/>
              <a:cs typeface="Times New Roman"/>
              <a:sym typeface="Times New Roman"/>
            </a:endParaRPr>
          </a:p>
          <a:p>
            <a:pPr indent="-330581" lvl="0" marL="457200" marR="1231900" rtl="0" algn="just">
              <a:lnSpc>
                <a:spcPct val="115000"/>
              </a:lnSpc>
              <a:spcBef>
                <a:spcPts val="0"/>
              </a:spcBef>
              <a:spcAft>
                <a:spcPts val="0"/>
              </a:spcAft>
              <a:buClr>
                <a:srgbClr val="434343"/>
              </a:buClr>
              <a:buSzPts val="1606"/>
              <a:buFont typeface="Times New Roman"/>
              <a:buChar char="●"/>
            </a:pPr>
            <a:r>
              <a:rPr lang="en" sz="1606">
                <a:solidFill>
                  <a:srgbClr val="434343"/>
                </a:solidFill>
                <a:latin typeface="Times New Roman"/>
                <a:ea typeface="Times New Roman"/>
                <a:cs typeface="Times New Roman"/>
                <a:sym typeface="Times New Roman"/>
              </a:rPr>
              <a:t>Finalize plan.</a:t>
            </a:r>
            <a:endParaRPr sz="1606">
              <a:solidFill>
                <a:srgbClr val="434343"/>
              </a:solidFill>
              <a:latin typeface="Times New Roman"/>
              <a:ea typeface="Times New Roman"/>
              <a:cs typeface="Times New Roman"/>
              <a:sym typeface="Times New Roman"/>
            </a:endParaRPr>
          </a:p>
          <a:p>
            <a:pPr indent="-330581" lvl="0" marL="457200" marR="1231900" rtl="0" algn="just">
              <a:lnSpc>
                <a:spcPct val="115000"/>
              </a:lnSpc>
              <a:spcBef>
                <a:spcPts val="0"/>
              </a:spcBef>
              <a:spcAft>
                <a:spcPts val="0"/>
              </a:spcAft>
              <a:buClr>
                <a:srgbClr val="434343"/>
              </a:buClr>
              <a:buSzPts val="1606"/>
              <a:buFont typeface="Times New Roman"/>
              <a:buChar char="●"/>
            </a:pPr>
            <a:r>
              <a:rPr lang="en" sz="1606">
                <a:solidFill>
                  <a:srgbClr val="434343"/>
                </a:solidFill>
                <a:latin typeface="Times New Roman"/>
                <a:ea typeface="Times New Roman"/>
                <a:cs typeface="Times New Roman"/>
                <a:sym typeface="Times New Roman"/>
              </a:rPr>
              <a:t>Design and evaluate.</a:t>
            </a:r>
            <a:endParaRPr sz="1606">
              <a:solidFill>
                <a:srgbClr val="434343"/>
              </a:solidFill>
              <a:latin typeface="Times New Roman"/>
              <a:ea typeface="Times New Roman"/>
              <a:cs typeface="Times New Roman"/>
              <a:sym typeface="Times New Roman"/>
            </a:endParaRPr>
          </a:p>
          <a:p>
            <a:pPr indent="0" lvl="0" marL="431800" marR="1231900" rtl="0" algn="just">
              <a:lnSpc>
                <a:spcPct val="115000"/>
              </a:lnSpc>
              <a:spcBef>
                <a:spcPts val="1000"/>
              </a:spcBef>
              <a:spcAft>
                <a:spcPts val="0"/>
              </a:spcAft>
              <a:buSzPts val="770"/>
              <a:buNone/>
            </a:pPr>
            <a:r>
              <a:t/>
            </a:r>
            <a:endParaRPr sz="1160">
              <a:solidFill>
                <a:srgbClr val="434343"/>
              </a:solidFill>
            </a:endParaRPr>
          </a:p>
          <a:p>
            <a:pPr indent="-241300" lvl="0" marL="1981200" rtl="0" algn="l">
              <a:lnSpc>
                <a:spcPct val="95000"/>
              </a:lnSpc>
              <a:spcBef>
                <a:spcPts val="1200"/>
              </a:spcBef>
              <a:spcAft>
                <a:spcPts val="0"/>
              </a:spcAft>
              <a:buSzPts val="770"/>
              <a:buNone/>
            </a:pPr>
            <a:r>
              <a:t/>
            </a:r>
            <a:endParaRPr sz="740">
              <a:solidFill>
                <a:schemeClr val="dk2"/>
              </a:solidFill>
              <a:latin typeface="Arial"/>
              <a:ea typeface="Arial"/>
              <a:cs typeface="Arial"/>
              <a:sym typeface="Arial"/>
            </a:endParaRPr>
          </a:p>
          <a:p>
            <a:pPr indent="0" lvl="0" marL="431800" marR="1231900" rtl="0" algn="just">
              <a:lnSpc>
                <a:spcPct val="130000"/>
              </a:lnSpc>
              <a:spcBef>
                <a:spcPts val="1200"/>
              </a:spcBef>
              <a:spcAft>
                <a:spcPts val="0"/>
              </a:spcAft>
              <a:buClr>
                <a:schemeClr val="dk2"/>
              </a:buClr>
              <a:buSzPts val="770"/>
              <a:buFont typeface="Arial"/>
              <a:buNone/>
            </a:pPr>
            <a:r>
              <a:t/>
            </a:r>
            <a:endParaRPr sz="1160"/>
          </a:p>
          <a:p>
            <a:pPr indent="0" lvl="0" marL="0" rtl="0" algn="l">
              <a:lnSpc>
                <a:spcPct val="95000"/>
              </a:lnSpc>
              <a:spcBef>
                <a:spcPts val="0"/>
              </a:spcBef>
              <a:spcAft>
                <a:spcPts val="1200"/>
              </a:spcAft>
              <a:buSzPts val="770"/>
              <a:buNone/>
            </a:pPr>
            <a:r>
              <a:t/>
            </a:r>
            <a:endParaRPr sz="1160"/>
          </a:p>
        </p:txBody>
      </p:sp>
      <p:pic>
        <p:nvPicPr>
          <p:cNvPr id="152" name="Google Shape;152;p29"/>
          <p:cNvPicPr preferRelativeResize="0"/>
          <p:nvPr/>
        </p:nvPicPr>
        <p:blipFill>
          <a:blip r:embed="rId3">
            <a:alphaModFix/>
          </a:blip>
          <a:stretch>
            <a:fillRect/>
          </a:stretch>
        </p:blipFill>
        <p:spPr>
          <a:xfrm>
            <a:off x="5117875" y="1495600"/>
            <a:ext cx="3384275" cy="354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6" name="Shape 156"/>
        <p:cNvGrpSpPr/>
        <p:nvPr/>
      </p:nvGrpSpPr>
      <p:grpSpPr>
        <a:xfrm>
          <a:off x="0" y="0"/>
          <a:ext cx="0" cy="0"/>
          <a:chOff x="0" y="0"/>
          <a:chExt cx="0" cy="0"/>
        </a:xfrm>
      </p:grpSpPr>
      <p:sp>
        <p:nvSpPr>
          <p:cNvPr id="157" name="Google Shape;157;p30"/>
          <p:cNvSpPr txBox="1"/>
          <p:nvPr>
            <p:ph type="title"/>
          </p:nvPr>
        </p:nvSpPr>
        <p:spPr>
          <a:xfrm>
            <a:off x="311700" y="15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solidFill>
                  <a:srgbClr val="C55A11"/>
                </a:solidFill>
                <a:latin typeface="Times New Roman"/>
                <a:ea typeface="Times New Roman"/>
                <a:cs typeface="Times New Roman"/>
                <a:sym typeface="Times New Roman"/>
              </a:rPr>
              <a:t>Preliminary</a:t>
            </a:r>
            <a:r>
              <a:rPr lang="en" sz="3333">
                <a:solidFill>
                  <a:srgbClr val="C55A11"/>
                </a:solidFill>
                <a:latin typeface="Times New Roman"/>
                <a:ea typeface="Times New Roman"/>
                <a:cs typeface="Times New Roman"/>
                <a:sym typeface="Times New Roman"/>
              </a:rPr>
              <a:t> Design (Sketch):</a:t>
            </a:r>
            <a:endParaRPr sz="3333">
              <a:solidFill>
                <a:srgbClr val="C55A1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58" name="Google Shape;158;p30"/>
          <p:cNvPicPr preferRelativeResize="0"/>
          <p:nvPr/>
        </p:nvPicPr>
        <p:blipFill>
          <a:blip r:embed="rId3">
            <a:alphaModFix/>
          </a:blip>
          <a:stretch>
            <a:fillRect/>
          </a:stretch>
        </p:blipFill>
        <p:spPr>
          <a:xfrm>
            <a:off x="4959150" y="828325"/>
            <a:ext cx="3441100" cy="4209750"/>
          </a:xfrm>
          <a:prstGeom prst="rect">
            <a:avLst/>
          </a:prstGeom>
          <a:noFill/>
          <a:ln>
            <a:noFill/>
          </a:ln>
        </p:spPr>
      </p:pic>
      <p:pic>
        <p:nvPicPr>
          <p:cNvPr id="159" name="Google Shape;159;p30"/>
          <p:cNvPicPr preferRelativeResize="0"/>
          <p:nvPr/>
        </p:nvPicPr>
        <p:blipFill>
          <a:blip r:embed="rId4">
            <a:alphaModFix/>
          </a:blip>
          <a:stretch>
            <a:fillRect/>
          </a:stretch>
        </p:blipFill>
        <p:spPr>
          <a:xfrm>
            <a:off x="1005225" y="967525"/>
            <a:ext cx="3374276" cy="4070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sp>
        <p:nvSpPr>
          <p:cNvPr id="164" name="Google Shape;164;p31"/>
          <p:cNvSpPr txBox="1"/>
          <p:nvPr>
            <p:ph type="title"/>
          </p:nvPr>
        </p:nvSpPr>
        <p:spPr>
          <a:xfrm>
            <a:off x="311700" y="3412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00">
                <a:solidFill>
                  <a:srgbClr val="C55A11"/>
                </a:solidFill>
                <a:latin typeface="Times New Roman"/>
                <a:ea typeface="Times New Roman"/>
                <a:cs typeface="Times New Roman"/>
                <a:sym typeface="Times New Roman"/>
              </a:rPr>
              <a:t>Pre-Test Analysis:</a:t>
            </a:r>
            <a:endParaRPr sz="2900">
              <a:solidFill>
                <a:srgbClr val="C55A11"/>
              </a:solidFill>
              <a:latin typeface="Times New Roman"/>
              <a:ea typeface="Times New Roman"/>
              <a:cs typeface="Times New Roman"/>
              <a:sym typeface="Times New Roman"/>
            </a:endParaRPr>
          </a:p>
        </p:txBody>
      </p:sp>
      <p:sp>
        <p:nvSpPr>
          <p:cNvPr id="165" name="Google Shape;165;p31"/>
          <p:cNvSpPr txBox="1"/>
          <p:nvPr>
            <p:ph idx="1" type="body"/>
          </p:nvPr>
        </p:nvSpPr>
        <p:spPr>
          <a:xfrm>
            <a:off x="311700" y="1102900"/>
            <a:ext cx="5477700" cy="3818400"/>
          </a:xfrm>
          <a:prstGeom prst="rect">
            <a:avLst/>
          </a:prstGeom>
        </p:spPr>
        <p:txBody>
          <a:bodyPr anchorCtr="0" anchor="t" bIns="91425" lIns="91425" spcFirstLastPara="1" rIns="91425" wrap="square" tIns="91425">
            <a:normAutofit fontScale="25000" lnSpcReduction="20000"/>
          </a:bodyPr>
          <a:lstStyle/>
          <a:p>
            <a:pPr indent="-327269" lvl="0" marL="457200" rtl="0" algn="l">
              <a:spcBef>
                <a:spcPts val="0"/>
              </a:spcBef>
              <a:spcAft>
                <a:spcPts val="0"/>
              </a:spcAft>
              <a:buClr>
                <a:srgbClr val="434343"/>
              </a:buClr>
              <a:buSzPct val="100000"/>
              <a:buFont typeface="Calibri"/>
              <a:buAutoNum type="arabicPeriod"/>
            </a:pPr>
            <a:r>
              <a:rPr b="1" lang="en" sz="6215">
                <a:solidFill>
                  <a:srgbClr val="434343"/>
                </a:solidFill>
                <a:latin typeface="Times New Roman"/>
                <a:ea typeface="Times New Roman"/>
                <a:cs typeface="Times New Roman"/>
                <a:sym typeface="Times New Roman"/>
              </a:rPr>
              <a:t>Tensile Strength Test:</a:t>
            </a:r>
            <a:endParaRPr b="1" sz="6215">
              <a:solidFill>
                <a:srgbClr val="434343"/>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b="1" sz="6215">
              <a:solidFill>
                <a:srgbClr val="434343"/>
              </a:solidFill>
              <a:latin typeface="Times New Roman"/>
              <a:ea typeface="Times New Roman"/>
              <a:cs typeface="Times New Roman"/>
              <a:sym typeface="Times New Roman"/>
            </a:endParaRPr>
          </a:p>
          <a:p>
            <a:pPr indent="-327269" lvl="0" marL="457200" rtl="0" algn="l">
              <a:spcBef>
                <a:spcPts val="1200"/>
              </a:spcBef>
              <a:spcAft>
                <a:spcPts val="0"/>
              </a:spcAft>
              <a:buClr>
                <a:srgbClr val="434343"/>
              </a:buClr>
              <a:buSzPct val="100000"/>
              <a:buFont typeface="Times New Roman"/>
              <a:buChar char="●"/>
            </a:pPr>
            <a:r>
              <a:rPr lang="en" sz="6215">
                <a:solidFill>
                  <a:srgbClr val="434343"/>
                </a:solidFill>
                <a:latin typeface="Times New Roman"/>
                <a:ea typeface="Times New Roman"/>
                <a:cs typeface="Times New Roman"/>
                <a:sym typeface="Times New Roman"/>
              </a:rPr>
              <a:t>Tensile strength test is used to measure the force required to break the bamboo and the extent to which the bamboo is elongated before breaking was carried out.</a:t>
            </a:r>
            <a:endParaRPr sz="6215">
              <a:solidFill>
                <a:srgbClr val="434343"/>
              </a:solidFill>
              <a:latin typeface="Times New Roman"/>
              <a:ea typeface="Times New Roman"/>
              <a:cs typeface="Times New Roman"/>
              <a:sym typeface="Times New Roman"/>
            </a:endParaRPr>
          </a:p>
          <a:p>
            <a:pPr indent="-327269" lvl="0" marL="457200" rtl="0" algn="l">
              <a:spcBef>
                <a:spcPts val="0"/>
              </a:spcBef>
              <a:spcAft>
                <a:spcPts val="0"/>
              </a:spcAft>
              <a:buClr>
                <a:srgbClr val="434343"/>
              </a:buClr>
              <a:buSzPct val="100000"/>
              <a:buFont typeface="Times New Roman"/>
              <a:buChar char="●"/>
            </a:pPr>
            <a:r>
              <a:rPr lang="en" sz="6215">
                <a:solidFill>
                  <a:srgbClr val="434343"/>
                </a:solidFill>
                <a:latin typeface="Times New Roman"/>
                <a:ea typeface="Times New Roman"/>
                <a:cs typeface="Times New Roman"/>
                <a:sym typeface="Times New Roman"/>
              </a:rPr>
              <a:t>It is used to check how much tension the bamboo can hold.</a:t>
            </a:r>
            <a:endParaRPr sz="6215">
              <a:solidFill>
                <a:srgbClr val="434343"/>
              </a:solidFill>
              <a:latin typeface="Times New Roman"/>
              <a:ea typeface="Times New Roman"/>
              <a:cs typeface="Times New Roman"/>
              <a:sym typeface="Times New Roman"/>
            </a:endParaRPr>
          </a:p>
          <a:p>
            <a:pPr indent="-327269" lvl="0" marL="457200" rtl="0" algn="l">
              <a:spcBef>
                <a:spcPts val="0"/>
              </a:spcBef>
              <a:spcAft>
                <a:spcPts val="0"/>
              </a:spcAft>
              <a:buClr>
                <a:srgbClr val="434343"/>
              </a:buClr>
              <a:buSzPct val="100000"/>
              <a:buFont typeface="Times New Roman"/>
              <a:buChar char="●"/>
            </a:pPr>
            <a:r>
              <a:rPr lang="en" sz="6215">
                <a:solidFill>
                  <a:srgbClr val="434343"/>
                </a:solidFill>
                <a:latin typeface="Times New Roman"/>
                <a:ea typeface="Times New Roman"/>
                <a:cs typeface="Times New Roman"/>
                <a:sym typeface="Times New Roman"/>
              </a:rPr>
              <a:t>Based on this test, we can decide for which purpose we can use this bamboo.</a:t>
            </a:r>
            <a:endParaRPr sz="6215">
              <a:solidFill>
                <a:srgbClr val="434343"/>
              </a:solidFill>
              <a:latin typeface="Times New Roman"/>
              <a:ea typeface="Times New Roman"/>
              <a:cs typeface="Times New Roman"/>
              <a:sym typeface="Times New Roman"/>
            </a:endParaRPr>
          </a:p>
          <a:p>
            <a:pPr indent="-327269" lvl="0" marL="457200" rtl="0" algn="l">
              <a:spcBef>
                <a:spcPts val="0"/>
              </a:spcBef>
              <a:spcAft>
                <a:spcPts val="0"/>
              </a:spcAft>
              <a:buClr>
                <a:srgbClr val="434343"/>
              </a:buClr>
              <a:buSzPct val="100000"/>
              <a:buFont typeface="Times New Roman"/>
              <a:buChar char="●"/>
            </a:pPr>
            <a:r>
              <a:rPr lang="en" sz="6215">
                <a:solidFill>
                  <a:srgbClr val="434343"/>
                </a:solidFill>
                <a:latin typeface="Times New Roman"/>
                <a:ea typeface="Times New Roman"/>
                <a:cs typeface="Times New Roman"/>
                <a:sym typeface="Times New Roman"/>
              </a:rPr>
              <a:t>We can segregate the bamboo based on its tensile strength.</a:t>
            </a:r>
            <a:endParaRPr sz="6215">
              <a:solidFill>
                <a:srgbClr val="434343"/>
              </a:solidFill>
              <a:latin typeface="Times New Roman"/>
              <a:ea typeface="Times New Roman"/>
              <a:cs typeface="Times New Roman"/>
              <a:sym typeface="Times New Roman"/>
            </a:endParaRPr>
          </a:p>
          <a:p>
            <a:pPr indent="-327269" lvl="0" marL="457200" rtl="0" algn="l">
              <a:spcBef>
                <a:spcPts val="0"/>
              </a:spcBef>
              <a:spcAft>
                <a:spcPts val="0"/>
              </a:spcAft>
              <a:buClr>
                <a:srgbClr val="434343"/>
              </a:buClr>
              <a:buSzPct val="100000"/>
              <a:buFont typeface="Times New Roman"/>
              <a:buChar char="●"/>
            </a:pPr>
            <a:r>
              <a:rPr lang="en" sz="6215">
                <a:solidFill>
                  <a:srgbClr val="434343"/>
                </a:solidFill>
                <a:latin typeface="Times New Roman"/>
                <a:ea typeface="Times New Roman"/>
                <a:cs typeface="Times New Roman"/>
                <a:sym typeface="Times New Roman"/>
              </a:rPr>
              <a:t>The failure pattern like the splitting end grip failure, ultimate and yield strength of the bamboo can be determined.</a:t>
            </a:r>
            <a:endParaRPr sz="6215">
              <a:solidFill>
                <a:srgbClr val="434343"/>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600">
              <a:solidFill>
                <a:srgbClr val="434343"/>
              </a:solidFill>
              <a:latin typeface="Calibri"/>
              <a:ea typeface="Calibri"/>
              <a:cs typeface="Calibri"/>
              <a:sym typeface="Calibri"/>
            </a:endParaRPr>
          </a:p>
          <a:p>
            <a:pPr indent="0" lvl="0" marL="457200" rtl="0" algn="l">
              <a:spcBef>
                <a:spcPts val="1200"/>
              </a:spcBef>
              <a:spcAft>
                <a:spcPts val="0"/>
              </a:spcAft>
              <a:buNone/>
            </a:pPr>
            <a:r>
              <a:t/>
            </a:r>
            <a:endParaRPr sz="2200">
              <a:solidFill>
                <a:srgbClr val="434343"/>
              </a:solidFill>
              <a:latin typeface="Calibri"/>
              <a:ea typeface="Calibri"/>
              <a:cs typeface="Calibri"/>
              <a:sym typeface="Calibri"/>
            </a:endParaRPr>
          </a:p>
          <a:p>
            <a:pPr indent="0" lvl="0" marL="457200" rtl="0" algn="l">
              <a:spcBef>
                <a:spcPts val="1200"/>
              </a:spcBef>
              <a:spcAft>
                <a:spcPts val="0"/>
              </a:spcAft>
              <a:buNone/>
            </a:pPr>
            <a:r>
              <a:t/>
            </a:r>
            <a:endParaRPr sz="2200">
              <a:solidFill>
                <a:srgbClr val="434343"/>
              </a:solidFill>
              <a:latin typeface="Calibri"/>
              <a:ea typeface="Calibri"/>
              <a:cs typeface="Calibri"/>
              <a:sym typeface="Calibri"/>
            </a:endParaRPr>
          </a:p>
          <a:p>
            <a:pPr indent="0" lvl="0" marL="914400" marR="952500" rtl="0" algn="l">
              <a:lnSpc>
                <a:spcPct val="115000"/>
              </a:lnSpc>
              <a:spcBef>
                <a:spcPts val="1200"/>
              </a:spcBef>
              <a:spcAft>
                <a:spcPts val="0"/>
              </a:spcAft>
              <a:buNone/>
            </a:pPr>
            <a:r>
              <a:rPr lang="en" sz="700">
                <a:solidFill>
                  <a:schemeClr val="dk2"/>
                </a:solidFill>
                <a:latin typeface="Times New Roman"/>
                <a:ea typeface="Times New Roman"/>
                <a:cs typeface="Times New Roman"/>
                <a:sym typeface="Times New Roman"/>
              </a:rPr>
              <a:t>    </a:t>
            </a:r>
            <a:endParaRPr sz="1100">
              <a:solidFill>
                <a:schemeClr val="dk2"/>
              </a:solidFill>
              <a:latin typeface="Times New Roman"/>
              <a:ea typeface="Times New Roman"/>
              <a:cs typeface="Times New Roman"/>
              <a:sym typeface="Times New Roman"/>
            </a:endParaRPr>
          </a:p>
        </p:txBody>
      </p:sp>
      <p:pic>
        <p:nvPicPr>
          <p:cNvPr id="166" name="Google Shape;166;p31"/>
          <p:cNvPicPr preferRelativeResize="0"/>
          <p:nvPr/>
        </p:nvPicPr>
        <p:blipFill>
          <a:blip r:embed="rId3">
            <a:alphaModFix/>
          </a:blip>
          <a:stretch>
            <a:fillRect/>
          </a:stretch>
        </p:blipFill>
        <p:spPr>
          <a:xfrm>
            <a:off x="5789412" y="1499325"/>
            <a:ext cx="3012838" cy="302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